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57" r:id="rId4"/>
    <p:sldId id="258" r:id="rId5"/>
    <p:sldId id="320" r:id="rId6"/>
    <p:sldId id="308" r:id="rId7"/>
    <p:sldId id="311" r:id="rId8"/>
    <p:sldId id="290" r:id="rId9"/>
    <p:sldId id="339" r:id="rId10"/>
    <p:sldId id="292" r:id="rId11"/>
    <p:sldId id="322" r:id="rId12"/>
    <p:sldId id="309" r:id="rId13"/>
    <p:sldId id="310" r:id="rId14"/>
    <p:sldId id="321" r:id="rId15"/>
    <p:sldId id="337" r:id="rId16"/>
    <p:sldId id="338" r:id="rId17"/>
    <p:sldId id="286" r:id="rId18"/>
    <p:sldId id="323" r:id="rId19"/>
    <p:sldId id="340" r:id="rId20"/>
    <p:sldId id="342" r:id="rId21"/>
    <p:sldId id="324" r:id="rId22"/>
    <p:sldId id="327" r:id="rId23"/>
    <p:sldId id="328" r:id="rId24"/>
    <p:sldId id="329" r:id="rId25"/>
    <p:sldId id="330" r:id="rId26"/>
    <p:sldId id="331" r:id="rId27"/>
    <p:sldId id="332" r:id="rId28"/>
    <p:sldId id="333" r:id="rId29"/>
    <p:sldId id="334" r:id="rId30"/>
    <p:sldId id="335" r:id="rId31"/>
    <p:sldId id="341" r:id="rId32"/>
    <p:sldId id="336" r:id="rId33"/>
    <p:sldId id="269" r:id="rId34"/>
    <p:sldId id="319" r:id="rId35"/>
    <p:sldId id="27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56" autoAdjust="0"/>
  </p:normalViewPr>
  <p:slideViewPr>
    <p:cSldViewPr snapToGrid="0" showGuides="1">
      <p:cViewPr varScale="1">
        <p:scale>
          <a:sx n="82" d="100"/>
          <a:sy n="82" d="100"/>
        </p:scale>
        <p:origin x="720" y="67"/>
      </p:cViewPr>
      <p:guideLst>
        <p:guide orient="horz" pos="2160"/>
        <p:guide pos="3840"/>
      </p:guideLst>
    </p:cSldViewPr>
  </p:slideViewPr>
  <p:notesTextViewPr>
    <p:cViewPr>
      <p:scale>
        <a:sx n="1" d="1"/>
        <a:sy n="1" d="1"/>
      </p:scale>
      <p:origin x="0" y="0"/>
    </p:cViewPr>
  </p:notesTextViewPr>
  <p:sorterViewPr>
    <p:cViewPr>
      <p:scale>
        <a:sx n="80" d="100"/>
        <a:sy n="80" d="100"/>
      </p:scale>
      <p:origin x="0" y="-330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74C9F0-645A-4DCC-804B-F155C2D7CBE4}"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108872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4C9F0-645A-4DCC-804B-F155C2D7CBE4}"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1092219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4C9F0-645A-4DCC-804B-F155C2D7CBE4}"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18258782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4C9F0-645A-4DCC-804B-F155C2D7CBE4}"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356629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74C9F0-645A-4DCC-804B-F155C2D7CBE4}" type="datetimeFigureOut">
              <a:rPr lang="en-IN" smtClean="0"/>
              <a:t>07-06-2022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1567948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74C9F0-645A-4DCC-804B-F155C2D7CBE4}" type="datetimeFigureOut">
              <a:rPr lang="en-IN" smtClean="0"/>
              <a:t>07-06-2022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83667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74C9F0-645A-4DCC-804B-F155C2D7CBE4}" type="datetimeFigureOut">
              <a:rPr lang="en-IN" smtClean="0"/>
              <a:t>07-06-2022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331167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74C9F0-645A-4DCC-804B-F155C2D7CBE4}" type="datetimeFigureOut">
              <a:rPr lang="en-IN" smtClean="0"/>
              <a:t>07-06-2022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1940321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74C9F0-645A-4DCC-804B-F155C2D7CBE4}" type="datetimeFigureOut">
              <a:rPr lang="en-IN" smtClean="0"/>
              <a:t>07-06-2022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419508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74C9F0-645A-4DCC-804B-F155C2D7CBE4}" type="datetimeFigureOut">
              <a:rPr lang="en-IN" smtClean="0"/>
              <a:t>07-06-2022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3795245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74C9F0-645A-4DCC-804B-F155C2D7CBE4}" type="datetimeFigureOut">
              <a:rPr lang="en-IN" smtClean="0"/>
              <a:t>07-06-2022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C4E6994-3852-4934-9646-F9914F457646}" type="slidenum">
              <a:rPr lang="en-IN" smtClean="0"/>
              <a:t>‹#›</a:t>
            </a:fld>
            <a:endParaRPr lang="en-IN"/>
          </a:p>
        </p:txBody>
      </p:sp>
    </p:spTree>
    <p:extLst>
      <p:ext uri="{BB962C8B-B14F-4D97-AF65-F5344CB8AC3E}">
        <p14:creationId xmlns:p14="http://schemas.microsoft.com/office/powerpoint/2010/main" val="3918128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4C9F0-645A-4DCC-804B-F155C2D7CBE4}" type="datetimeFigureOut">
              <a:rPr lang="en-IN" smtClean="0"/>
              <a:t>07-06-2022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4E6994-3852-4934-9646-F9914F457646}" type="slidenum">
              <a:rPr lang="en-IN" smtClean="0"/>
              <a:t>‹#›</a:t>
            </a:fld>
            <a:endParaRPr lang="en-IN"/>
          </a:p>
        </p:txBody>
      </p:sp>
    </p:spTree>
    <p:extLst>
      <p:ext uri="{BB962C8B-B14F-4D97-AF65-F5344CB8AC3E}">
        <p14:creationId xmlns:p14="http://schemas.microsoft.com/office/powerpoint/2010/main" val="24628035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8930-3F39-4720-8323-B1A95C644D4D}"/>
              </a:ext>
            </a:extLst>
          </p:cNvPr>
          <p:cNvSpPr>
            <a:spLocks noGrp="1"/>
          </p:cNvSpPr>
          <p:nvPr>
            <p:ph type="ctrTitle"/>
          </p:nvPr>
        </p:nvSpPr>
        <p:spPr>
          <a:xfrm>
            <a:off x="1310936" y="-302187"/>
            <a:ext cx="9144000" cy="2387600"/>
          </a:xfrm>
        </p:spPr>
        <p:txBody>
          <a:bodyPr>
            <a:normAutofit/>
          </a:bodyPr>
          <a:lstStyle/>
          <a:p>
            <a:pPr rtl="0">
              <a:spcBef>
                <a:spcPts val="1200"/>
              </a:spcBef>
              <a:spcAft>
                <a:spcPts val="1200"/>
              </a:spcAft>
            </a:pPr>
            <a:r>
              <a:rPr lang="en-US" sz="3600" b="1" i="0" u="none" strike="noStrike" dirty="0">
                <a:solidFill>
                  <a:srgbClr val="000000"/>
                </a:solidFill>
                <a:effectLst/>
                <a:latin typeface="Times New Roman" panose="02020603050405020304" pitchFamily="18" charset="0"/>
              </a:rPr>
              <a:t>A Web portal for providing assistance to Autistic Children</a:t>
            </a:r>
            <a:br>
              <a:rPr lang="en-US" sz="3200" b="0" dirty="0">
                <a:effectLst/>
              </a:rPr>
            </a:br>
            <a:endParaRPr lang="en-IN" sz="3200" dirty="0"/>
          </a:p>
        </p:txBody>
      </p:sp>
      <p:sp>
        <p:nvSpPr>
          <p:cNvPr id="3" name="Subtitle 2">
            <a:extLst>
              <a:ext uri="{FF2B5EF4-FFF2-40B4-BE49-F238E27FC236}">
                <a16:creationId xmlns:a16="http://schemas.microsoft.com/office/drawing/2014/main" id="{331CA695-1AD7-42C0-8DC9-3DA888E7CDF4}"/>
              </a:ext>
            </a:extLst>
          </p:cNvPr>
          <p:cNvSpPr>
            <a:spLocks noGrp="1"/>
          </p:cNvSpPr>
          <p:nvPr>
            <p:ph type="subTitle" idx="1"/>
          </p:nvPr>
        </p:nvSpPr>
        <p:spPr>
          <a:xfrm>
            <a:off x="1479612" y="2535069"/>
            <a:ext cx="9906000" cy="4389514"/>
          </a:xfrm>
        </p:spPr>
        <p:txBody>
          <a:bodyPr>
            <a:normAutofit/>
          </a:bodyPr>
          <a:lstStyle/>
          <a:p>
            <a:pPr algn="r"/>
            <a:r>
              <a:rPr lang="en-IN" b="1" dirty="0">
                <a:latin typeface="Times New Roman" panose="02020603050405020304" pitchFamily="18" charset="0"/>
                <a:cs typeface="Times New Roman" panose="02020603050405020304" pitchFamily="18" charset="0"/>
              </a:rPr>
              <a:t>External Guide:</a:t>
            </a:r>
            <a:r>
              <a:rPr lang="en-IN" dirty="0">
                <a:latin typeface="Times New Roman" panose="02020603050405020304" pitchFamily="18" charset="0"/>
                <a:cs typeface="Times New Roman" panose="02020603050405020304" pitchFamily="18" charset="0"/>
              </a:rPr>
              <a:t> </a:t>
            </a:r>
            <a:r>
              <a:rPr lang="en-GB"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Dr.</a:t>
            </a:r>
            <a:r>
              <a:rPr lang="en-GB" sz="2400" dirty="0">
                <a:solidFill>
                  <a:schemeClr val="dk1"/>
                </a:solidFill>
                <a:latin typeface="Times New Roman" panose="02020603050405020304" pitchFamily="18" charset="0"/>
                <a:ea typeface="Times New Roman"/>
                <a:cs typeface="Times New Roman" panose="02020603050405020304" pitchFamily="18" charset="0"/>
                <a:sym typeface="Times New Roman"/>
              </a:rPr>
              <a:t> </a:t>
            </a:r>
            <a:r>
              <a:rPr lang="en-GB" sz="2400" dirty="0" err="1">
                <a:solidFill>
                  <a:schemeClr val="dk1"/>
                </a:solidFill>
                <a:latin typeface="Times New Roman" panose="02020603050405020304" pitchFamily="18" charset="0"/>
                <a:ea typeface="Times New Roman"/>
                <a:cs typeface="Times New Roman" panose="02020603050405020304" pitchFamily="18" charset="0"/>
                <a:sym typeface="Times New Roman"/>
              </a:rPr>
              <a:t>K.Raghavendra</a:t>
            </a:r>
            <a:r>
              <a:rPr lang="en-GB" sz="2400" dirty="0">
                <a:solidFill>
                  <a:schemeClr val="dk1"/>
                </a:solidFill>
                <a:latin typeface="Times New Roman" panose="02020603050405020304" pitchFamily="18" charset="0"/>
                <a:ea typeface="Times New Roman"/>
                <a:cs typeface="Times New Roman" panose="02020603050405020304" pitchFamily="18" charset="0"/>
                <a:sym typeface="Times New Roman"/>
              </a:rPr>
              <a:t> (Scientist ‘SG’, ADRIN (ISRO)</a:t>
            </a:r>
          </a:p>
          <a:p>
            <a:pPr algn="r"/>
            <a:endParaRPr lang="en-IN" dirty="0">
              <a:latin typeface="Times New Roman" panose="02020603050405020304" pitchFamily="18" charset="0"/>
              <a:cs typeface="Times New Roman" panose="02020603050405020304" pitchFamily="18" charset="0"/>
            </a:endParaRPr>
          </a:p>
          <a:p>
            <a:pPr algn="r"/>
            <a:r>
              <a:rPr lang="en-IN" b="1" dirty="0">
                <a:latin typeface="Times New Roman" panose="02020603050405020304" pitchFamily="18" charset="0"/>
                <a:cs typeface="Times New Roman" panose="02020603050405020304" pitchFamily="18" charset="0"/>
              </a:rPr>
              <a:t>Team A38</a:t>
            </a:r>
          </a:p>
          <a:p>
            <a:pPr algn="r"/>
            <a:r>
              <a:rPr lang="en-IN" b="1" dirty="0">
                <a:latin typeface="Times New Roman" panose="02020603050405020304" pitchFamily="18" charset="0"/>
                <a:cs typeface="Times New Roman" panose="02020603050405020304" pitchFamily="18" charset="0"/>
              </a:rPr>
              <a:t>Team Members:</a:t>
            </a:r>
          </a:p>
          <a:p>
            <a:pPr algn="r"/>
            <a:r>
              <a:rPr lang="en-IN" dirty="0">
                <a:latin typeface="Times New Roman" panose="02020603050405020304" pitchFamily="18" charset="0"/>
                <a:cs typeface="Times New Roman" panose="02020603050405020304" pitchFamily="18" charset="0"/>
              </a:rPr>
              <a:t>B </a:t>
            </a:r>
            <a:r>
              <a:rPr lang="en-IN" dirty="0" err="1">
                <a:latin typeface="Times New Roman" panose="02020603050405020304" pitchFamily="18" charset="0"/>
                <a:cs typeface="Times New Roman" panose="02020603050405020304" pitchFamily="18" charset="0"/>
              </a:rPr>
              <a:t>Advitha</a:t>
            </a:r>
            <a:r>
              <a:rPr lang="en-IN" dirty="0">
                <a:latin typeface="Times New Roman" panose="02020603050405020304" pitchFamily="18" charset="0"/>
                <a:cs typeface="Times New Roman" panose="02020603050405020304" pitchFamily="18" charset="0"/>
              </a:rPr>
              <a:t>(1602-18-737-004)</a:t>
            </a:r>
          </a:p>
          <a:p>
            <a:pPr algn="r"/>
            <a:r>
              <a:rPr lang="en-IN" dirty="0">
                <a:latin typeface="Times New Roman" panose="02020603050405020304" pitchFamily="18" charset="0"/>
                <a:cs typeface="Times New Roman" panose="02020603050405020304" pitchFamily="18" charset="0"/>
              </a:rPr>
              <a:t>N Lokesh(1602-18-737-022)</a:t>
            </a:r>
          </a:p>
          <a:p>
            <a:pPr algn="r"/>
            <a:r>
              <a:rPr lang="en-IN" dirty="0">
                <a:latin typeface="Times New Roman" panose="02020603050405020304" pitchFamily="18" charset="0"/>
                <a:cs typeface="Times New Roman" panose="02020603050405020304" pitchFamily="18" charset="0"/>
              </a:rPr>
              <a:t>A Nishith(1602-18-737-301)</a:t>
            </a:r>
          </a:p>
          <a:p>
            <a:pPr algn="r"/>
            <a:r>
              <a:rPr lang="en-IN" dirty="0">
                <a:latin typeface="Times New Roman" panose="02020603050405020304" pitchFamily="18" charset="0"/>
                <a:cs typeface="Times New Roman" panose="02020603050405020304" pitchFamily="18" charset="0"/>
              </a:rPr>
              <a:t>L Deepthi(1602-17-737-011)</a:t>
            </a:r>
          </a:p>
          <a:p>
            <a:pPr algn="r"/>
            <a:endParaRPr lang="en-IN" dirty="0">
              <a:latin typeface="Times New Roman" panose="02020603050405020304" pitchFamily="18" charset="0"/>
              <a:cs typeface="Times New Roman" panose="02020603050405020304" pitchFamily="18" charset="0"/>
            </a:endParaRPr>
          </a:p>
          <a:p>
            <a:pPr algn="r"/>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849CB48-3AAF-622C-456F-76FE706F0864}"/>
              </a:ext>
            </a:extLst>
          </p:cNvPr>
          <p:cNvSpPr txBox="1"/>
          <p:nvPr/>
        </p:nvSpPr>
        <p:spPr>
          <a:xfrm>
            <a:off x="2698811" y="2941866"/>
            <a:ext cx="4341181" cy="738664"/>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Internal Guide:</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Ms.L</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Divya</a:t>
            </a:r>
            <a:endParaRPr lang="en-IN" sz="24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51824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1B6118-EECC-06EA-D2EC-D40CEB2DC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922" y="257452"/>
            <a:ext cx="9641150" cy="6519508"/>
          </a:xfrm>
          <a:prstGeom prst="rect">
            <a:avLst/>
          </a:prstGeom>
        </p:spPr>
      </p:pic>
      <p:sp>
        <p:nvSpPr>
          <p:cNvPr id="8" name="TextBox 7">
            <a:extLst>
              <a:ext uri="{FF2B5EF4-FFF2-40B4-BE49-F238E27FC236}">
                <a16:creationId xmlns:a16="http://schemas.microsoft.com/office/drawing/2014/main" id="{B96F231C-98A4-10C9-288A-3195D0E2FAAD}"/>
              </a:ext>
            </a:extLst>
          </p:cNvPr>
          <p:cNvSpPr txBox="1"/>
          <p:nvPr/>
        </p:nvSpPr>
        <p:spPr>
          <a:xfrm>
            <a:off x="248575" y="257452"/>
            <a:ext cx="1740023" cy="1569660"/>
          </a:xfrm>
          <a:prstGeom prst="rect">
            <a:avLst/>
          </a:prstGeom>
          <a:noFill/>
        </p:spPr>
        <p:txBody>
          <a:bodyPr wrap="square" rtlCol="0">
            <a:spAutoFit/>
          </a:bodyPr>
          <a:lstStyle/>
          <a:p>
            <a:r>
              <a:rPr lang="en-IN" sz="3200" dirty="0"/>
              <a:t>Data flow diagram</a:t>
            </a:r>
          </a:p>
        </p:txBody>
      </p:sp>
    </p:spTree>
    <p:extLst>
      <p:ext uri="{BB962C8B-B14F-4D97-AF65-F5344CB8AC3E}">
        <p14:creationId xmlns:p14="http://schemas.microsoft.com/office/powerpoint/2010/main" val="281682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3BB64D-1CD2-F24D-AE89-2C67B4A03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1258" y="230819"/>
            <a:ext cx="8682361" cy="5726097"/>
          </a:xfrm>
          <a:prstGeom prst="rect">
            <a:avLst/>
          </a:prstGeom>
        </p:spPr>
      </p:pic>
    </p:spTree>
    <p:extLst>
      <p:ext uri="{BB962C8B-B14F-4D97-AF65-F5344CB8AC3E}">
        <p14:creationId xmlns:p14="http://schemas.microsoft.com/office/powerpoint/2010/main" val="2026381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366FA8-B161-AD2C-B027-19AAA568DC73}"/>
              </a:ext>
            </a:extLst>
          </p:cNvPr>
          <p:cNvSpPr txBox="1"/>
          <p:nvPr/>
        </p:nvSpPr>
        <p:spPr>
          <a:xfrm>
            <a:off x="159798" y="319596"/>
            <a:ext cx="12192000" cy="7444602"/>
          </a:xfrm>
          <a:prstGeom prst="rect">
            <a:avLst/>
          </a:prstGeom>
          <a:noFill/>
        </p:spPr>
        <p:txBody>
          <a:bodyPr wrap="square">
            <a:spAutoFit/>
          </a:bodyPr>
          <a:lstStyle/>
          <a:p>
            <a:pPr>
              <a:lnSpc>
                <a:spcPct val="150000"/>
              </a:lnSpc>
            </a:pPr>
            <a:r>
              <a:rPr lang="en-US" altLang="en-US" sz="3600" b="1" dirty="0">
                <a:latin typeface="Times New Roman" panose="02020603050405020304" pitchFamily="18" charset="0"/>
                <a:cs typeface="Times New Roman" panose="02020603050405020304" pitchFamily="18" charset="0"/>
              </a:rPr>
              <a:t>Flow:</a:t>
            </a:r>
          </a:p>
          <a:p>
            <a:pPr>
              <a:lnSpc>
                <a:spcPct val="200000"/>
              </a:lnSpc>
            </a:pPr>
            <a:r>
              <a:rPr lang="en-US" altLang="en-US" sz="2000" dirty="0">
                <a:latin typeface="Times New Roman" panose="02020603050405020304" pitchFamily="18" charset="0"/>
                <a:cs typeface="Times New Roman" panose="02020603050405020304" pitchFamily="18" charset="0"/>
              </a:rPr>
              <a:t>1) The user should fill the basic enquiry/consultation form for consulting with the </a:t>
            </a:r>
            <a:r>
              <a:rPr lang="en-US" altLang="en-US" sz="2000" dirty="0" err="1">
                <a:latin typeface="Times New Roman" panose="02020603050405020304" pitchFamily="18" charset="0"/>
                <a:cs typeface="Times New Roman" panose="02020603050405020304" pitchFamily="18" charset="0"/>
              </a:rPr>
              <a:t>team.case</a:t>
            </a:r>
            <a:r>
              <a:rPr lang="en-US" altLang="en-US" sz="2000" dirty="0">
                <a:latin typeface="Times New Roman" panose="02020603050405020304" pitchFamily="18" charset="0"/>
                <a:cs typeface="Times New Roman" panose="02020603050405020304" pitchFamily="18" charset="0"/>
              </a:rPr>
              <a:t> history </a:t>
            </a:r>
            <a:r>
              <a:rPr lang="en-US" altLang="en-US" sz="2000" dirty="0" err="1">
                <a:latin typeface="Times New Roman" panose="02020603050405020304" pitchFamily="18" charset="0"/>
                <a:cs typeface="Times New Roman" panose="02020603050405020304" pitchFamily="18" charset="0"/>
              </a:rPr>
              <a:t>performa</a:t>
            </a:r>
            <a:r>
              <a:rPr lang="en-US" altLang="en-US" sz="2000" dirty="0">
                <a:latin typeface="Times New Roman" panose="02020603050405020304" pitchFamily="18" charset="0"/>
                <a:cs typeface="Times New Roman" panose="02020603050405020304" pitchFamily="18" charset="0"/>
              </a:rPr>
              <a:t> and M chart when they visit the website if they want to know whether </a:t>
            </a:r>
          </a:p>
          <a:p>
            <a:pPr>
              <a:lnSpc>
                <a:spcPct val="200000"/>
              </a:lnSpc>
            </a:pPr>
            <a:r>
              <a:rPr lang="en-US" altLang="en-US" sz="2000" dirty="0">
                <a:latin typeface="Times New Roman" panose="02020603050405020304" pitchFamily="18" charset="0"/>
                <a:cs typeface="Times New Roman" panose="02020603050405020304" pitchFamily="18" charset="0"/>
              </a:rPr>
              <a:t>their child suffers from autism.</a:t>
            </a:r>
          </a:p>
          <a:p>
            <a:pPr>
              <a:lnSpc>
                <a:spcPct val="200000"/>
              </a:lnSpc>
            </a:pPr>
            <a:r>
              <a:rPr lang="en-US" altLang="en-US" sz="2000" dirty="0">
                <a:latin typeface="Times New Roman" panose="02020603050405020304" pitchFamily="18" charset="0"/>
                <a:cs typeface="Times New Roman" panose="02020603050405020304" pitchFamily="18" charset="0"/>
              </a:rPr>
              <a:t>2) If the user wants to know whether their child suffers from autism they have to fill case history </a:t>
            </a:r>
            <a:r>
              <a:rPr lang="en-US" altLang="en-US" sz="2000" dirty="0" err="1">
                <a:latin typeface="Times New Roman" panose="02020603050405020304" pitchFamily="18" charset="0"/>
                <a:cs typeface="Times New Roman" panose="02020603050405020304" pitchFamily="18" charset="0"/>
              </a:rPr>
              <a:t>performa</a:t>
            </a:r>
            <a:r>
              <a:rPr lang="en-US" altLang="en-US" sz="2000" dirty="0">
                <a:latin typeface="Times New Roman" panose="02020603050405020304" pitchFamily="18" charset="0"/>
                <a:cs typeface="Times New Roman" panose="02020603050405020304" pitchFamily="18" charset="0"/>
              </a:rPr>
              <a:t> and M chart.</a:t>
            </a:r>
          </a:p>
          <a:p>
            <a:pPr>
              <a:lnSpc>
                <a:spcPct val="200000"/>
              </a:lnSpc>
            </a:pPr>
            <a:r>
              <a:rPr lang="en-US" altLang="en-US" sz="2000" dirty="0">
                <a:latin typeface="Times New Roman" panose="02020603050405020304" pitchFamily="18" charset="0"/>
                <a:cs typeface="Times New Roman" panose="02020603050405020304" pitchFamily="18" charset="0"/>
              </a:rPr>
              <a:t>3) Case history </a:t>
            </a:r>
            <a:r>
              <a:rPr lang="en-US" altLang="en-US" sz="2000" dirty="0" err="1">
                <a:latin typeface="Times New Roman" panose="02020603050405020304" pitchFamily="18" charset="0"/>
                <a:cs typeface="Times New Roman" panose="02020603050405020304" pitchFamily="18" charset="0"/>
              </a:rPr>
              <a:t>performa</a:t>
            </a:r>
            <a:r>
              <a:rPr lang="en-US" altLang="en-US" sz="2000" dirty="0">
                <a:latin typeface="Times New Roman" panose="02020603050405020304" pitchFamily="18" charset="0"/>
                <a:cs typeface="Times New Roman" panose="02020603050405020304" pitchFamily="18" charset="0"/>
              </a:rPr>
              <a:t> contains basic demographic details along with </a:t>
            </a:r>
            <a:r>
              <a:rPr lang="en-US" altLang="en-US" sz="2000" dirty="0" err="1">
                <a:latin typeface="Times New Roman" panose="02020603050405020304" pitchFamily="18" charset="0"/>
                <a:cs typeface="Times New Roman" panose="02020603050405020304" pitchFamily="18" charset="0"/>
              </a:rPr>
              <a:t>prenatal,natal</a:t>
            </a:r>
            <a:r>
              <a:rPr lang="en-US" altLang="en-US" sz="2000" dirty="0">
                <a:latin typeface="Times New Roman" panose="02020603050405020304" pitchFamily="18" charset="0"/>
                <a:cs typeface="Times New Roman" panose="02020603050405020304" pitchFamily="18" charset="0"/>
              </a:rPr>
              <a:t> and post natal details and school , social and family history.</a:t>
            </a:r>
          </a:p>
          <a:p>
            <a:pPr>
              <a:lnSpc>
                <a:spcPct val="200000"/>
              </a:lnSpc>
            </a:pPr>
            <a:r>
              <a:rPr lang="en-US" altLang="en-US" sz="2000" dirty="0">
                <a:latin typeface="Times New Roman" panose="02020603050405020304" pitchFamily="18" charset="0"/>
                <a:cs typeface="Times New Roman" panose="02020603050405020304" pitchFamily="18" charset="0"/>
              </a:rPr>
              <a:t>4)If the user wants to consult a doctor or therapist or </a:t>
            </a:r>
            <a:r>
              <a:rPr lang="en-US" altLang="en-US" sz="2000" dirty="0" err="1">
                <a:latin typeface="Times New Roman" panose="02020603050405020304" pitchFamily="18" charset="0"/>
                <a:cs typeface="Times New Roman" panose="02020603050405020304" pitchFamily="18" charset="0"/>
              </a:rPr>
              <a:t>both,they</a:t>
            </a:r>
            <a:r>
              <a:rPr lang="en-US" altLang="en-US" sz="2000" dirty="0">
                <a:latin typeface="Times New Roman" panose="02020603050405020304" pitchFamily="18" charset="0"/>
                <a:cs typeface="Times New Roman" panose="02020603050405020304" pitchFamily="18" charset="0"/>
              </a:rPr>
              <a:t> should opt for them.</a:t>
            </a:r>
          </a:p>
          <a:p>
            <a:pPr>
              <a:lnSpc>
                <a:spcPct val="200000"/>
              </a:lnSpc>
            </a:pPr>
            <a:r>
              <a:rPr lang="en-US" altLang="en-US" sz="2000" dirty="0">
                <a:latin typeface="Times New Roman" panose="02020603050405020304" pitchFamily="18" charset="0"/>
                <a:cs typeface="Times New Roman" panose="02020603050405020304" pitchFamily="18" charset="0"/>
              </a:rPr>
              <a:t>5) The doctor is pediatrician and the therapist could be </a:t>
            </a:r>
            <a:r>
              <a:rPr lang="en-US" altLang="en-US" sz="2000" dirty="0">
                <a:latin typeface="Times New Roman" panose="02020603050405020304" pitchFamily="18" charset="0"/>
                <a:cs typeface="Times New Roman" panose="02020603050405020304" pitchFamily="18" charset="0"/>
                <a:sym typeface="Wingdings" panose="05000000000000000000" pitchFamily="2" charset="2"/>
              </a:rPr>
              <a:t>s</a:t>
            </a:r>
            <a:r>
              <a:rPr lang="en-US" altLang="en-US" sz="2000" dirty="0">
                <a:latin typeface="Times New Roman" panose="02020603050405020304" pitchFamily="18" charset="0"/>
                <a:cs typeface="Times New Roman" panose="02020603050405020304" pitchFamily="18" charset="0"/>
              </a:rPr>
              <a:t>peech, special educator, Physiotherapist, psychologist.</a:t>
            </a:r>
          </a:p>
          <a:p>
            <a:pPr>
              <a:lnSpc>
                <a:spcPct val="200000"/>
              </a:lnSpc>
            </a:pPr>
            <a:endParaRPr lang="en-US" altLang="en-US" sz="2000" dirty="0">
              <a:latin typeface="Times New Roman" panose="02020603050405020304" pitchFamily="18" charset="0"/>
              <a:cs typeface="Times New Roman" panose="02020603050405020304" pitchFamily="18" charset="0"/>
            </a:endParaRPr>
          </a:p>
          <a:p>
            <a:pPr>
              <a:lnSpc>
                <a:spcPct val="150000"/>
              </a:lnSpc>
            </a:pPr>
            <a:endParaRPr lang="en-US" alt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339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C2E0E-9490-0DFE-730E-4840B7FEB7BF}"/>
              </a:ext>
            </a:extLst>
          </p:cNvPr>
          <p:cNvSpPr txBox="1"/>
          <p:nvPr/>
        </p:nvSpPr>
        <p:spPr>
          <a:xfrm>
            <a:off x="150919" y="0"/>
            <a:ext cx="11558727" cy="5361532"/>
          </a:xfrm>
          <a:prstGeom prst="rect">
            <a:avLst/>
          </a:prstGeom>
          <a:noFill/>
        </p:spPr>
        <p:txBody>
          <a:bodyPr wrap="square">
            <a:spAutoFit/>
          </a:bodyPr>
          <a:lstStyle/>
          <a:p>
            <a:pPr>
              <a:lnSpc>
                <a:spcPct val="200000"/>
              </a:lnSpc>
            </a:pPr>
            <a:r>
              <a:rPr lang="en-US" altLang="en-US" sz="2800" b="1" dirty="0">
                <a:latin typeface="Times New Roman" panose="02020603050405020304" pitchFamily="18" charset="0"/>
                <a:cs typeface="Times New Roman" panose="02020603050405020304" pitchFamily="18" charset="0"/>
              </a:rPr>
              <a:t>Contd..</a:t>
            </a:r>
          </a:p>
          <a:p>
            <a:pPr>
              <a:lnSpc>
                <a:spcPct val="200000"/>
              </a:lnSpc>
            </a:pPr>
            <a:r>
              <a:rPr lang="en-US" altLang="en-US" sz="2000" dirty="0">
                <a:latin typeface="Times New Roman" panose="02020603050405020304" pitchFamily="18" charset="0"/>
                <a:cs typeface="Times New Roman" panose="02020603050405020304" pitchFamily="18" charset="0"/>
              </a:rPr>
              <a:t>6)The user should pay the consultation fee for consulting doctor or therapist.</a:t>
            </a:r>
          </a:p>
          <a:p>
            <a:pPr>
              <a:lnSpc>
                <a:spcPct val="200000"/>
              </a:lnSpc>
            </a:pPr>
            <a:r>
              <a:rPr lang="en-US" altLang="en-US" sz="2000" dirty="0">
                <a:latin typeface="Times New Roman" panose="02020603050405020304" pitchFamily="18" charset="0"/>
                <a:cs typeface="Times New Roman" panose="02020603050405020304" pitchFamily="18" charset="0"/>
              </a:rPr>
              <a:t>7) The doctor or therapist will evaluate the child using the details provided and prepare a report.</a:t>
            </a:r>
          </a:p>
          <a:p>
            <a:pPr>
              <a:lnSpc>
                <a:spcPct val="200000"/>
              </a:lnSpc>
            </a:pPr>
            <a:r>
              <a:rPr lang="en-US" altLang="en-US" sz="2000" dirty="0">
                <a:latin typeface="Times New Roman" panose="02020603050405020304" pitchFamily="18" charset="0"/>
                <a:cs typeface="Times New Roman" panose="02020603050405020304" pitchFamily="18" charset="0"/>
              </a:rPr>
              <a:t>8) Using Doctor’s report and therapist’s report , swot analysis is done.</a:t>
            </a:r>
          </a:p>
          <a:p>
            <a:pPr>
              <a:lnSpc>
                <a:spcPct val="200000"/>
              </a:lnSpc>
            </a:pPr>
            <a:r>
              <a:rPr lang="en-US" altLang="en-US" sz="2000" dirty="0">
                <a:latin typeface="Times New Roman" panose="02020603050405020304" pitchFamily="18" charset="0"/>
                <a:cs typeface="Times New Roman" panose="02020603050405020304" pitchFamily="18" charset="0"/>
              </a:rPr>
              <a:t>9) Case manager reviews all inputs and coordinates with the respective therapist for developing an individual education plan - IEP</a:t>
            </a:r>
            <a:endParaRPr lang="en-IN" altLang="en-US" sz="2000" dirty="0">
              <a:latin typeface="Times New Roman" panose="02020603050405020304" pitchFamily="18" charset="0"/>
              <a:cs typeface="Times New Roman" panose="02020603050405020304" pitchFamily="18" charset="0"/>
            </a:endParaRPr>
          </a:p>
          <a:p>
            <a:pPr>
              <a:lnSpc>
                <a:spcPct val="150000"/>
              </a:lnSpc>
            </a:pPr>
            <a:endParaRPr lang="en-US" altLang="en-US" sz="2000" dirty="0">
              <a:latin typeface="Times New Roman" panose="02020603050405020304" pitchFamily="18" charset="0"/>
              <a:cs typeface="Times New Roman" panose="02020603050405020304" pitchFamily="18" charset="0"/>
            </a:endParaRPr>
          </a:p>
          <a:p>
            <a:pPr>
              <a:lnSpc>
                <a:spcPct val="150000"/>
              </a:lnSpc>
            </a:pPr>
            <a:r>
              <a:rPr lang="en-US" altLang="en-US" sz="2000" dirty="0">
                <a:latin typeface="Times New Roman" panose="02020603050405020304" pitchFamily="18" charset="0"/>
                <a:cs typeface="Times New Roman" panose="02020603050405020304" pitchFamily="18" charset="0"/>
              </a:rPr>
              <a:t>IEP is a typical course LMS system where we track all students' learnings, progress reports, topics split to parents for homework, etc.</a:t>
            </a:r>
          </a:p>
        </p:txBody>
      </p:sp>
    </p:spTree>
    <p:extLst>
      <p:ext uri="{BB962C8B-B14F-4D97-AF65-F5344CB8AC3E}">
        <p14:creationId xmlns:p14="http://schemas.microsoft.com/office/powerpoint/2010/main" val="3150955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F7A147-52A3-9CD9-0B0D-9CA82A170033}"/>
              </a:ext>
            </a:extLst>
          </p:cNvPr>
          <p:cNvSpPr txBox="1"/>
          <p:nvPr/>
        </p:nvSpPr>
        <p:spPr>
          <a:xfrm>
            <a:off x="269289" y="0"/>
            <a:ext cx="11922711" cy="4338175"/>
          </a:xfrm>
          <a:prstGeom prst="rect">
            <a:avLst/>
          </a:prstGeom>
          <a:noFill/>
        </p:spPr>
        <p:txBody>
          <a:bodyPr wrap="square">
            <a:spAutoFit/>
          </a:bodyPr>
          <a:lstStyle/>
          <a:p>
            <a:pPr>
              <a:lnSpc>
                <a:spcPct val="150000"/>
              </a:lnSpc>
            </a:pPr>
            <a:r>
              <a:rPr lang="en-US" altLang="en-US" sz="2800" b="1" dirty="0">
                <a:latin typeface="Times New Roman" panose="02020603050405020304" pitchFamily="18" charset="0"/>
                <a:cs typeface="Times New Roman" panose="02020603050405020304" pitchFamily="18" charset="0"/>
              </a:rPr>
              <a:t>Contd.. </a:t>
            </a:r>
          </a:p>
          <a:p>
            <a:pPr>
              <a:lnSpc>
                <a:spcPct val="200000"/>
              </a:lnSpc>
            </a:pPr>
            <a:r>
              <a:rPr lang="en-US" altLang="en-US" sz="2000" dirty="0">
                <a:latin typeface="Times New Roman" panose="02020603050405020304" pitchFamily="18" charset="0"/>
                <a:cs typeface="Times New Roman" panose="02020603050405020304" pitchFamily="18" charset="0"/>
              </a:rPr>
              <a:t>10) Case manager will schedule reassessment at least each 6 months duration for existing students, compile seronegative reports using comparative analysis.</a:t>
            </a:r>
          </a:p>
          <a:p>
            <a:pPr>
              <a:lnSpc>
                <a:spcPct val="200000"/>
              </a:lnSpc>
            </a:pPr>
            <a:r>
              <a:rPr lang="en-US" altLang="en-US" sz="2000" dirty="0">
                <a:latin typeface="Times New Roman" panose="02020603050405020304" pitchFamily="18" charset="0"/>
                <a:cs typeface="Times New Roman" panose="02020603050405020304" pitchFamily="18" charset="0"/>
              </a:rPr>
              <a:t> 11) Case manager is the only person who has the authority to intervene in both medical and therapy screenings.</a:t>
            </a:r>
          </a:p>
          <a:p>
            <a:pPr>
              <a:lnSpc>
                <a:spcPct val="200000"/>
              </a:lnSpc>
            </a:pPr>
            <a:r>
              <a:rPr lang="en-US" altLang="en-US" sz="2000" dirty="0">
                <a:latin typeface="Times New Roman" panose="02020603050405020304" pitchFamily="18" charset="0"/>
                <a:cs typeface="Times New Roman" panose="02020603050405020304" pitchFamily="18" charset="0"/>
              </a:rPr>
              <a:t>12) Case manager effort will be done through AI by default, and manual review can also be done.</a:t>
            </a:r>
          </a:p>
          <a:p>
            <a:pPr>
              <a:lnSpc>
                <a:spcPct val="200000"/>
              </a:lnSpc>
            </a:pPr>
            <a:r>
              <a:rPr lang="en-US" altLang="en-US" sz="2000" dirty="0">
                <a:latin typeface="Times New Roman" panose="02020603050405020304" pitchFamily="18" charset="0"/>
                <a:cs typeface="Times New Roman" panose="02020603050405020304" pitchFamily="18" charset="0"/>
              </a:rPr>
              <a:t>13) Since this is a typical OUTPATIENT module, we might ask students or patients to submit previous medical records and upload them for our internal reference.</a:t>
            </a:r>
          </a:p>
        </p:txBody>
      </p:sp>
    </p:spTree>
    <p:extLst>
      <p:ext uri="{BB962C8B-B14F-4D97-AF65-F5344CB8AC3E}">
        <p14:creationId xmlns:p14="http://schemas.microsoft.com/office/powerpoint/2010/main" val="121168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1B008C-376E-5894-E752-5B8F0F97B010}"/>
              </a:ext>
            </a:extLst>
          </p:cNvPr>
          <p:cNvSpPr txBox="1"/>
          <p:nvPr/>
        </p:nvSpPr>
        <p:spPr>
          <a:xfrm>
            <a:off x="3347788" y="6396335"/>
            <a:ext cx="8345010" cy="461665"/>
          </a:xfrm>
          <a:prstGeom prst="rect">
            <a:avLst/>
          </a:prstGeom>
          <a:noFill/>
        </p:spPr>
        <p:txBody>
          <a:bodyPr wrap="square" rtlCol="0">
            <a:spAutoFit/>
          </a:bodyPr>
          <a:lstStyle/>
          <a:p>
            <a:r>
              <a:rPr lang="en-IN" sz="2400" dirty="0"/>
              <a:t>Database schema of this website</a:t>
            </a:r>
          </a:p>
        </p:txBody>
      </p:sp>
      <p:pic>
        <p:nvPicPr>
          <p:cNvPr id="6" name="Picture 5">
            <a:extLst>
              <a:ext uri="{FF2B5EF4-FFF2-40B4-BE49-F238E27FC236}">
                <a16:creationId xmlns:a16="http://schemas.microsoft.com/office/drawing/2014/main" id="{BEF4A46C-7DF7-93F0-DB38-F71CD48072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1927"/>
            <a:ext cx="12192000" cy="6648262"/>
          </a:xfrm>
          <a:prstGeom prst="rect">
            <a:avLst/>
          </a:prstGeom>
        </p:spPr>
      </p:pic>
    </p:spTree>
    <p:extLst>
      <p:ext uri="{BB962C8B-B14F-4D97-AF65-F5344CB8AC3E}">
        <p14:creationId xmlns:p14="http://schemas.microsoft.com/office/powerpoint/2010/main" val="1505699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AA2BE-9AB6-F2F4-BD22-AB869D13A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46" y="1208935"/>
            <a:ext cx="11130835" cy="3948991"/>
          </a:xfrm>
          <a:prstGeom prst="rect">
            <a:avLst/>
          </a:prstGeom>
        </p:spPr>
      </p:pic>
      <p:sp>
        <p:nvSpPr>
          <p:cNvPr id="2" name="TextBox 1">
            <a:extLst>
              <a:ext uri="{FF2B5EF4-FFF2-40B4-BE49-F238E27FC236}">
                <a16:creationId xmlns:a16="http://schemas.microsoft.com/office/drawing/2014/main" id="{DAB40CE6-4FBE-FD27-98E9-074ACF3A7E6D}"/>
              </a:ext>
            </a:extLst>
          </p:cNvPr>
          <p:cNvSpPr txBox="1"/>
          <p:nvPr/>
        </p:nvSpPr>
        <p:spPr>
          <a:xfrm>
            <a:off x="914400" y="232584"/>
            <a:ext cx="7235301" cy="523220"/>
          </a:xfrm>
          <a:prstGeom prst="rect">
            <a:avLst/>
          </a:prstGeom>
          <a:noFill/>
        </p:spPr>
        <p:txBody>
          <a:bodyPr wrap="square" rtlCol="0">
            <a:spAutoFit/>
          </a:bodyPr>
          <a:lstStyle/>
          <a:p>
            <a:r>
              <a:rPr lang="en-IN" sz="2800" dirty="0"/>
              <a:t>Tables created in the database</a:t>
            </a:r>
          </a:p>
        </p:txBody>
      </p:sp>
    </p:spTree>
    <p:extLst>
      <p:ext uri="{BB962C8B-B14F-4D97-AF65-F5344CB8AC3E}">
        <p14:creationId xmlns:p14="http://schemas.microsoft.com/office/powerpoint/2010/main" val="1743481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38F1-9D8C-9C71-14F3-608E860DDC8A}"/>
              </a:ext>
            </a:extLst>
          </p:cNvPr>
          <p:cNvSpPr>
            <a:spLocks noGrp="1"/>
          </p:cNvSpPr>
          <p:nvPr>
            <p:ph type="title"/>
          </p:nvPr>
        </p:nvSpPr>
        <p:spPr>
          <a:xfrm>
            <a:off x="838200" y="365125"/>
            <a:ext cx="10515600" cy="879059"/>
          </a:xfrm>
        </p:spPr>
        <p:txBody>
          <a:bodyPr/>
          <a:lstStyle/>
          <a:p>
            <a:r>
              <a:rPr lang="en-IN" dirty="0">
                <a:latin typeface="Times New Roman" panose="02020603050405020304" pitchFamily="18" charset="0"/>
                <a:cs typeface="Times New Roman" panose="02020603050405020304" pitchFamily="18" charset="0"/>
              </a:rPr>
              <a:t>Results</a:t>
            </a:r>
          </a:p>
        </p:txBody>
      </p:sp>
      <p:sp>
        <p:nvSpPr>
          <p:cNvPr id="6" name="TextBox 5">
            <a:extLst>
              <a:ext uri="{FF2B5EF4-FFF2-40B4-BE49-F238E27FC236}">
                <a16:creationId xmlns:a16="http://schemas.microsoft.com/office/drawing/2014/main" id="{2F699B5E-FE4B-D8B0-9ABE-5AF53F106A6C}"/>
              </a:ext>
            </a:extLst>
          </p:cNvPr>
          <p:cNvSpPr txBox="1"/>
          <p:nvPr/>
        </p:nvSpPr>
        <p:spPr>
          <a:xfrm>
            <a:off x="907143" y="1244184"/>
            <a:ext cx="8562113" cy="461665"/>
          </a:xfrm>
          <a:prstGeom prst="rect">
            <a:avLst/>
          </a:prstGeom>
          <a:noFill/>
        </p:spPr>
        <p:txBody>
          <a:bodyPr wrap="square" rtlCol="0">
            <a:spAutoFit/>
          </a:bodyPr>
          <a:lstStyle/>
          <a:p>
            <a:r>
              <a:rPr lang="en-IN" sz="2400" dirty="0"/>
              <a:t>The Home page of the website</a:t>
            </a:r>
          </a:p>
        </p:txBody>
      </p:sp>
      <p:pic>
        <p:nvPicPr>
          <p:cNvPr id="8" name="Content Placeholder 7">
            <a:extLst>
              <a:ext uri="{FF2B5EF4-FFF2-40B4-BE49-F238E27FC236}">
                <a16:creationId xmlns:a16="http://schemas.microsoft.com/office/drawing/2014/main" id="{FA0B45ED-89DE-68E5-224B-96DC13F952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9976" y="1825625"/>
            <a:ext cx="8072047" cy="4351338"/>
          </a:xfrm>
        </p:spPr>
      </p:pic>
    </p:spTree>
    <p:extLst>
      <p:ext uri="{BB962C8B-B14F-4D97-AF65-F5344CB8AC3E}">
        <p14:creationId xmlns:p14="http://schemas.microsoft.com/office/powerpoint/2010/main" val="115550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11118-4AC2-CF1B-18AD-AFDDEA0060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696" y="270869"/>
            <a:ext cx="10815961" cy="5819212"/>
          </a:xfrm>
          <a:prstGeom prst="rect">
            <a:avLst/>
          </a:prstGeom>
        </p:spPr>
      </p:pic>
    </p:spTree>
    <p:extLst>
      <p:ext uri="{BB962C8B-B14F-4D97-AF65-F5344CB8AC3E}">
        <p14:creationId xmlns:p14="http://schemas.microsoft.com/office/powerpoint/2010/main" val="2972260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411105-80BB-9074-7D61-1DCD765664F1}"/>
              </a:ext>
            </a:extLst>
          </p:cNvPr>
          <p:cNvSpPr txBox="1"/>
          <p:nvPr/>
        </p:nvSpPr>
        <p:spPr>
          <a:xfrm>
            <a:off x="969886" y="6256083"/>
            <a:ext cx="6094520" cy="369332"/>
          </a:xfrm>
          <a:prstGeom prst="rect">
            <a:avLst/>
          </a:prstGeom>
          <a:noFill/>
        </p:spPr>
        <p:txBody>
          <a:bodyPr wrap="square">
            <a:spAutoFit/>
          </a:bodyPr>
          <a:lstStyle/>
          <a:p>
            <a:r>
              <a:rPr lang="en-IN" sz="1800" dirty="0"/>
              <a:t>Various services offered by this website</a:t>
            </a:r>
          </a:p>
        </p:txBody>
      </p:sp>
      <p:pic>
        <p:nvPicPr>
          <p:cNvPr id="5" name="Picture 4">
            <a:extLst>
              <a:ext uri="{FF2B5EF4-FFF2-40B4-BE49-F238E27FC236}">
                <a16:creationId xmlns:a16="http://schemas.microsoft.com/office/drawing/2014/main" id="{2ED02B84-40F0-E510-0230-D504D810D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858361"/>
          </a:xfrm>
          <a:prstGeom prst="rect">
            <a:avLst/>
          </a:prstGeom>
        </p:spPr>
      </p:pic>
    </p:spTree>
    <p:extLst>
      <p:ext uri="{BB962C8B-B14F-4D97-AF65-F5344CB8AC3E}">
        <p14:creationId xmlns:p14="http://schemas.microsoft.com/office/powerpoint/2010/main" val="922869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B3CB-17A4-44D3-8733-1AE354AD51C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07075E91-CE19-46F2-8C1A-68EE75B184D5}"/>
              </a:ext>
            </a:extLst>
          </p:cNvPr>
          <p:cNvSpPr>
            <a:spLocks noGrp="1"/>
          </p:cNvSpPr>
          <p:nvPr>
            <p:ph idx="1"/>
          </p:nvPr>
        </p:nvSpPr>
        <p:spPr>
          <a:xfrm>
            <a:off x="838200" y="1690688"/>
            <a:ext cx="10515600" cy="4486275"/>
          </a:xfrm>
        </p:spPr>
        <p:txBody>
          <a:bodyPr>
            <a:normAutofit/>
          </a:bodyPr>
          <a:lstStyle/>
          <a:p>
            <a:pPr eaLnBrk="1" hangingPunct="1">
              <a:lnSpc>
                <a:spcPct val="150000"/>
              </a:lnSpc>
              <a:defRPr/>
            </a:pPr>
            <a:r>
              <a:rPr lang="en-IN" dirty="0">
                <a:latin typeface="Times New Roman" panose="02020603050405020304" pitchFamily="18" charset="0"/>
                <a:cs typeface="Times New Roman" panose="02020603050405020304" pitchFamily="18" charset="0"/>
              </a:rPr>
              <a:t>To develop a website for </a:t>
            </a:r>
            <a:r>
              <a:rPr lang="en-IN" dirty="0" err="1">
                <a:latin typeface="Times New Roman" panose="02020603050405020304" pitchFamily="18" charset="0"/>
                <a:cs typeface="Times New Roman" panose="02020603050405020304" pitchFamily="18" charset="0"/>
              </a:rPr>
              <a:t>Adya</a:t>
            </a:r>
            <a:r>
              <a:rPr lang="en-IN" dirty="0">
                <a:latin typeface="Times New Roman" panose="02020603050405020304" pitchFamily="18" charset="0"/>
                <a:cs typeface="Times New Roman" panose="02020603050405020304" pitchFamily="18" charset="0"/>
              </a:rPr>
              <a:t> SMILES Foundation NGO </a:t>
            </a:r>
          </a:p>
          <a:p>
            <a:pPr eaLnBrk="1" hangingPunct="1">
              <a:lnSpc>
                <a:spcPct val="150000"/>
              </a:lnSpc>
              <a:defRPr/>
            </a:pPr>
            <a:r>
              <a:rPr lang="en-IN" dirty="0">
                <a:latin typeface="Times New Roman" panose="02020603050405020304" pitchFamily="18" charset="0"/>
                <a:cs typeface="Times New Roman" panose="02020603050405020304" pitchFamily="18" charset="0"/>
              </a:rPr>
              <a:t>SMILES Foundation helps students with special needs(both special education and alternative education populations),they offer special programs for autistic children/students.</a:t>
            </a:r>
          </a:p>
        </p:txBody>
      </p:sp>
    </p:spTree>
    <p:extLst>
      <p:ext uri="{BB962C8B-B14F-4D97-AF65-F5344CB8AC3E}">
        <p14:creationId xmlns:p14="http://schemas.microsoft.com/office/powerpoint/2010/main" val="436220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98DEEE-C32B-A9D9-1DB2-FDF89127F23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20" y="261258"/>
            <a:ext cx="10089682" cy="4735240"/>
          </a:xfrm>
          <a:prstGeom prst="rect">
            <a:avLst/>
          </a:prstGeom>
          <a:noFill/>
          <a:ln>
            <a:noFill/>
          </a:ln>
        </p:spPr>
      </p:pic>
      <p:sp>
        <p:nvSpPr>
          <p:cNvPr id="4" name="TextBox 3">
            <a:extLst>
              <a:ext uri="{FF2B5EF4-FFF2-40B4-BE49-F238E27FC236}">
                <a16:creationId xmlns:a16="http://schemas.microsoft.com/office/drawing/2014/main" id="{B9FFD5B3-28BE-F7B0-B52E-4294AD96980B}"/>
              </a:ext>
            </a:extLst>
          </p:cNvPr>
          <p:cNvSpPr txBox="1"/>
          <p:nvPr/>
        </p:nvSpPr>
        <p:spPr>
          <a:xfrm>
            <a:off x="594827" y="5412613"/>
            <a:ext cx="11087100" cy="369909"/>
          </a:xfrm>
          <a:prstGeom prst="rect">
            <a:avLst/>
          </a:prstGeom>
          <a:noFill/>
        </p:spPr>
        <p:txBody>
          <a:bodyPr wrap="square">
            <a:spAutoFit/>
          </a:bodyPr>
          <a:lstStyle/>
          <a:p>
            <a:pPr algn="just">
              <a:lnSpc>
                <a:spcPct val="105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the user clicks on this button which is on the homepage, a video about autism is played.</a:t>
            </a:r>
            <a:endParaRPr lang="en-IN"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901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6ECBC-8606-EE05-E612-B964A1E44782}"/>
              </a:ext>
            </a:extLst>
          </p:cNvPr>
          <p:cNvSpPr txBox="1"/>
          <p:nvPr/>
        </p:nvSpPr>
        <p:spPr>
          <a:xfrm>
            <a:off x="0" y="0"/>
            <a:ext cx="5415378" cy="400110"/>
          </a:xfrm>
          <a:prstGeom prst="rect">
            <a:avLst/>
          </a:prstGeom>
          <a:noFill/>
        </p:spPr>
        <p:txBody>
          <a:bodyPr wrap="square" rtlCol="0">
            <a:spAutoFit/>
          </a:bodyPr>
          <a:lstStyle/>
          <a:p>
            <a:r>
              <a:rPr lang="en-IN" sz="2000" dirty="0"/>
              <a:t>Enquiry/Case history </a:t>
            </a:r>
            <a:r>
              <a:rPr lang="en-IN" sz="2000" dirty="0" err="1"/>
              <a:t>performa</a:t>
            </a:r>
            <a:endParaRPr lang="en-IN" sz="2000" dirty="0"/>
          </a:p>
        </p:txBody>
      </p:sp>
      <p:sp>
        <p:nvSpPr>
          <p:cNvPr id="5" name="TextBox 4">
            <a:extLst>
              <a:ext uri="{FF2B5EF4-FFF2-40B4-BE49-F238E27FC236}">
                <a16:creationId xmlns:a16="http://schemas.microsoft.com/office/drawing/2014/main" id="{A89FECB4-69F1-355B-5DBB-F77968DA3683}"/>
              </a:ext>
            </a:extLst>
          </p:cNvPr>
          <p:cNvSpPr txBox="1"/>
          <p:nvPr/>
        </p:nvSpPr>
        <p:spPr>
          <a:xfrm>
            <a:off x="239696" y="6152225"/>
            <a:ext cx="11700769" cy="646331"/>
          </a:xfrm>
          <a:prstGeom prst="rect">
            <a:avLst/>
          </a:prstGeom>
          <a:noFill/>
        </p:spPr>
        <p:txBody>
          <a:bodyPr wrap="square" rtlCol="0">
            <a:spAutoFit/>
          </a:bodyPr>
          <a:lstStyle/>
          <a:p>
            <a:r>
              <a:rPr lang="en-IN" dirty="0"/>
              <a:t>The user has to input basic demographic details like </a:t>
            </a:r>
            <a:r>
              <a:rPr lang="en-IN" dirty="0" err="1"/>
              <a:t>name,age,gender,education</a:t>
            </a:r>
            <a:r>
              <a:rPr lang="en-IN" dirty="0"/>
              <a:t> ,father’s name and </a:t>
            </a:r>
            <a:r>
              <a:rPr lang="en-IN" dirty="0" err="1"/>
              <a:t>address,mobile</a:t>
            </a:r>
            <a:r>
              <a:rPr lang="en-IN" dirty="0"/>
              <a:t> number and present issues faced by the autistic person. </a:t>
            </a:r>
          </a:p>
        </p:txBody>
      </p:sp>
      <p:pic>
        <p:nvPicPr>
          <p:cNvPr id="6" name="Picture 5">
            <a:extLst>
              <a:ext uri="{FF2B5EF4-FFF2-40B4-BE49-F238E27FC236}">
                <a16:creationId xmlns:a16="http://schemas.microsoft.com/office/drawing/2014/main" id="{699D98EF-A7BF-3AFA-4DA8-A46FA75CE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 y="400110"/>
            <a:ext cx="11398598" cy="5752115"/>
          </a:xfrm>
          <a:prstGeom prst="rect">
            <a:avLst/>
          </a:prstGeom>
        </p:spPr>
      </p:pic>
    </p:spTree>
    <p:extLst>
      <p:ext uri="{BB962C8B-B14F-4D97-AF65-F5344CB8AC3E}">
        <p14:creationId xmlns:p14="http://schemas.microsoft.com/office/powerpoint/2010/main" val="3299423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96D13C-93DE-959F-6313-EBF9087893D3}"/>
              </a:ext>
            </a:extLst>
          </p:cNvPr>
          <p:cNvSpPr txBox="1"/>
          <p:nvPr/>
        </p:nvSpPr>
        <p:spPr>
          <a:xfrm>
            <a:off x="88287" y="209588"/>
            <a:ext cx="11940956" cy="830997"/>
          </a:xfrm>
          <a:prstGeom prst="rect">
            <a:avLst/>
          </a:prstGeom>
          <a:noFill/>
        </p:spPr>
        <p:txBody>
          <a:bodyPr wrap="square" rtlCol="0">
            <a:spAutoFit/>
          </a:bodyPr>
          <a:lstStyle/>
          <a:p>
            <a:r>
              <a:rPr lang="en-IN" sz="2400" dirty="0"/>
              <a:t>Personal History details which includes prenatal ,natal and post natal conditions should also be selected by the user because these details play a major role for diagnosing autism in children.</a:t>
            </a:r>
          </a:p>
        </p:txBody>
      </p:sp>
      <p:pic>
        <p:nvPicPr>
          <p:cNvPr id="4" name="Picture 3">
            <a:extLst>
              <a:ext uri="{FF2B5EF4-FFF2-40B4-BE49-F238E27FC236}">
                <a16:creationId xmlns:a16="http://schemas.microsoft.com/office/drawing/2014/main" id="{F313BACE-2EC6-1596-2191-3315FCA17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0342"/>
            <a:ext cx="12192000" cy="5595257"/>
          </a:xfrm>
          <a:prstGeom prst="rect">
            <a:avLst/>
          </a:prstGeom>
        </p:spPr>
      </p:pic>
    </p:spTree>
    <p:extLst>
      <p:ext uri="{BB962C8B-B14F-4D97-AF65-F5344CB8AC3E}">
        <p14:creationId xmlns:p14="http://schemas.microsoft.com/office/powerpoint/2010/main" val="3933155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1C9DF-93FA-13B2-9770-2C4AB29DEE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637"/>
            <a:ext cx="12192000" cy="6848475"/>
          </a:xfrm>
          <a:prstGeom prst="rect">
            <a:avLst/>
          </a:prstGeom>
        </p:spPr>
      </p:pic>
    </p:spTree>
    <p:extLst>
      <p:ext uri="{BB962C8B-B14F-4D97-AF65-F5344CB8AC3E}">
        <p14:creationId xmlns:p14="http://schemas.microsoft.com/office/powerpoint/2010/main" val="230138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890ECD-257C-1FAD-23B3-7C4531E46C3C}"/>
              </a:ext>
            </a:extLst>
          </p:cNvPr>
          <p:cNvSpPr txBox="1"/>
          <p:nvPr/>
        </p:nvSpPr>
        <p:spPr>
          <a:xfrm>
            <a:off x="142042" y="5734975"/>
            <a:ext cx="10573305" cy="369332"/>
          </a:xfrm>
          <a:prstGeom prst="rect">
            <a:avLst/>
          </a:prstGeom>
          <a:noFill/>
        </p:spPr>
        <p:txBody>
          <a:bodyPr wrap="square" rtlCol="0">
            <a:spAutoFit/>
          </a:bodyPr>
          <a:lstStyle/>
          <a:p>
            <a:r>
              <a:rPr lang="en-IN" dirty="0"/>
              <a:t>Details regarding family history should be selected.</a:t>
            </a:r>
          </a:p>
        </p:txBody>
      </p:sp>
      <p:pic>
        <p:nvPicPr>
          <p:cNvPr id="5" name="Picture 4">
            <a:extLst>
              <a:ext uri="{FF2B5EF4-FFF2-40B4-BE49-F238E27FC236}">
                <a16:creationId xmlns:a16="http://schemas.microsoft.com/office/drawing/2014/main" id="{0BD54642-BFC8-DAA2-9331-C2B93464D1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2" y="0"/>
            <a:ext cx="12192000" cy="5648325"/>
          </a:xfrm>
          <a:prstGeom prst="rect">
            <a:avLst/>
          </a:prstGeom>
        </p:spPr>
      </p:pic>
    </p:spTree>
    <p:extLst>
      <p:ext uri="{BB962C8B-B14F-4D97-AF65-F5344CB8AC3E}">
        <p14:creationId xmlns:p14="http://schemas.microsoft.com/office/powerpoint/2010/main" val="2296145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01A8E6-DE75-E61A-CFDD-BACFD742E5ED}"/>
              </a:ext>
            </a:extLst>
          </p:cNvPr>
          <p:cNvSpPr txBox="1"/>
          <p:nvPr/>
        </p:nvSpPr>
        <p:spPr>
          <a:xfrm>
            <a:off x="303135" y="6208358"/>
            <a:ext cx="8069802" cy="461665"/>
          </a:xfrm>
          <a:prstGeom prst="rect">
            <a:avLst/>
          </a:prstGeom>
          <a:noFill/>
        </p:spPr>
        <p:txBody>
          <a:bodyPr wrap="square" rtlCol="0">
            <a:spAutoFit/>
          </a:bodyPr>
          <a:lstStyle/>
          <a:p>
            <a:r>
              <a:rPr lang="en-IN" sz="2400" dirty="0"/>
              <a:t>School history of the child details should be filled by the user.</a:t>
            </a:r>
          </a:p>
        </p:txBody>
      </p:sp>
      <p:pic>
        <p:nvPicPr>
          <p:cNvPr id="5" name="Picture 4">
            <a:extLst>
              <a:ext uri="{FF2B5EF4-FFF2-40B4-BE49-F238E27FC236}">
                <a16:creationId xmlns:a16="http://schemas.microsoft.com/office/drawing/2014/main" id="{0B4CE302-A7C6-CCB9-43A8-9121E528F2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135" y="101600"/>
            <a:ext cx="11430000" cy="5822950"/>
          </a:xfrm>
          <a:prstGeom prst="rect">
            <a:avLst/>
          </a:prstGeom>
        </p:spPr>
      </p:pic>
    </p:spTree>
    <p:extLst>
      <p:ext uri="{BB962C8B-B14F-4D97-AF65-F5344CB8AC3E}">
        <p14:creationId xmlns:p14="http://schemas.microsoft.com/office/powerpoint/2010/main" val="2245281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A09EA6-6898-1D06-5437-3CDCA62D7F93}"/>
              </a:ext>
            </a:extLst>
          </p:cNvPr>
          <p:cNvSpPr txBox="1"/>
          <p:nvPr/>
        </p:nvSpPr>
        <p:spPr>
          <a:xfrm>
            <a:off x="284085" y="5734974"/>
            <a:ext cx="11390051" cy="830997"/>
          </a:xfrm>
          <a:prstGeom prst="rect">
            <a:avLst/>
          </a:prstGeom>
          <a:noFill/>
        </p:spPr>
        <p:txBody>
          <a:bodyPr wrap="square" rtlCol="0">
            <a:spAutoFit/>
          </a:bodyPr>
          <a:lstStyle/>
          <a:p>
            <a:r>
              <a:rPr lang="en-IN" sz="2400" dirty="0"/>
              <a:t>Play history and occupational history of the child should be selected. This is also a part of case </a:t>
            </a:r>
            <a:r>
              <a:rPr lang="en-IN" sz="2400" dirty="0" err="1"/>
              <a:t>performa</a:t>
            </a:r>
            <a:r>
              <a:rPr lang="en-IN" sz="2400" dirty="0"/>
              <a:t>.</a:t>
            </a:r>
          </a:p>
        </p:txBody>
      </p:sp>
      <p:pic>
        <p:nvPicPr>
          <p:cNvPr id="5" name="Picture 4">
            <a:extLst>
              <a:ext uri="{FF2B5EF4-FFF2-40B4-BE49-F238E27FC236}">
                <a16:creationId xmlns:a16="http://schemas.microsoft.com/office/drawing/2014/main" id="{F6E99CD6-5DD7-1556-C1A5-1A3EF455A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674136" cy="5734974"/>
          </a:xfrm>
          <a:prstGeom prst="rect">
            <a:avLst/>
          </a:prstGeom>
        </p:spPr>
      </p:pic>
    </p:spTree>
    <p:extLst>
      <p:ext uri="{BB962C8B-B14F-4D97-AF65-F5344CB8AC3E}">
        <p14:creationId xmlns:p14="http://schemas.microsoft.com/office/powerpoint/2010/main" val="1157250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E0B9C0-06FE-1ED9-99EC-63798736C592}"/>
              </a:ext>
            </a:extLst>
          </p:cNvPr>
          <p:cNvSpPr txBox="1"/>
          <p:nvPr/>
        </p:nvSpPr>
        <p:spPr>
          <a:xfrm>
            <a:off x="0" y="5900003"/>
            <a:ext cx="11603114" cy="830997"/>
          </a:xfrm>
          <a:prstGeom prst="rect">
            <a:avLst/>
          </a:prstGeom>
          <a:noFill/>
        </p:spPr>
        <p:txBody>
          <a:bodyPr wrap="square" rtlCol="0">
            <a:spAutoFit/>
          </a:bodyPr>
          <a:lstStyle/>
          <a:p>
            <a:r>
              <a:rPr lang="en-IN" sz="2400" dirty="0"/>
              <a:t>	Social involvement details should be selected by the user and the user should click on book appointment.</a:t>
            </a:r>
          </a:p>
        </p:txBody>
      </p:sp>
      <p:pic>
        <p:nvPicPr>
          <p:cNvPr id="5" name="Picture 4">
            <a:extLst>
              <a:ext uri="{FF2B5EF4-FFF2-40B4-BE49-F238E27FC236}">
                <a16:creationId xmlns:a16="http://schemas.microsoft.com/office/drawing/2014/main" id="{93EE8078-3537-18CD-DF91-218B2512C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07"/>
            <a:ext cx="12192000" cy="5800995"/>
          </a:xfrm>
          <a:prstGeom prst="rect">
            <a:avLst/>
          </a:prstGeom>
        </p:spPr>
      </p:pic>
    </p:spTree>
    <p:extLst>
      <p:ext uri="{BB962C8B-B14F-4D97-AF65-F5344CB8AC3E}">
        <p14:creationId xmlns:p14="http://schemas.microsoft.com/office/powerpoint/2010/main" val="2173624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49A688-6788-C6EA-76E2-2F38C6970D29}"/>
              </a:ext>
            </a:extLst>
          </p:cNvPr>
          <p:cNvSpPr txBox="1"/>
          <p:nvPr/>
        </p:nvSpPr>
        <p:spPr>
          <a:xfrm>
            <a:off x="204186" y="155019"/>
            <a:ext cx="6693763" cy="461665"/>
          </a:xfrm>
          <a:prstGeom prst="rect">
            <a:avLst/>
          </a:prstGeom>
          <a:noFill/>
        </p:spPr>
        <p:txBody>
          <a:bodyPr wrap="square" rtlCol="0">
            <a:spAutoFit/>
          </a:bodyPr>
          <a:lstStyle/>
          <a:p>
            <a:r>
              <a:rPr lang="en-IN" sz="2400" dirty="0"/>
              <a:t>M-CHART</a:t>
            </a:r>
          </a:p>
        </p:txBody>
      </p:sp>
      <p:sp>
        <p:nvSpPr>
          <p:cNvPr id="3" name="TextBox 2">
            <a:extLst>
              <a:ext uri="{FF2B5EF4-FFF2-40B4-BE49-F238E27FC236}">
                <a16:creationId xmlns:a16="http://schemas.microsoft.com/office/drawing/2014/main" id="{CC26675D-BE40-B65C-AC6C-DF04845E1859}"/>
              </a:ext>
            </a:extLst>
          </p:cNvPr>
          <p:cNvSpPr txBox="1"/>
          <p:nvPr/>
        </p:nvSpPr>
        <p:spPr>
          <a:xfrm>
            <a:off x="204186" y="553496"/>
            <a:ext cx="11319029" cy="923330"/>
          </a:xfrm>
          <a:prstGeom prst="rect">
            <a:avLst/>
          </a:prstGeom>
          <a:noFill/>
        </p:spPr>
        <p:txBody>
          <a:bodyPr wrap="square" rtlCol="0">
            <a:spAutoFit/>
          </a:bodyPr>
          <a:lstStyle/>
          <a:p>
            <a:r>
              <a:rPr lang="en-US" b="0" i="0" dirty="0">
                <a:solidFill>
                  <a:srgbClr val="202124"/>
                </a:solidFill>
                <a:effectLst/>
                <a:latin typeface="arial" panose="020B0604020202020204" pitchFamily="34" charset="0"/>
              </a:rPr>
              <a:t>The M-CHAT™ (Modified Checklist for Autism in Toddlers) is </a:t>
            </a:r>
            <a:r>
              <a:rPr lang="en-US" b="1" i="0" dirty="0">
                <a:solidFill>
                  <a:srgbClr val="202124"/>
                </a:solidFill>
                <a:effectLst/>
                <a:latin typeface="arial" panose="020B0604020202020204" pitchFamily="34" charset="0"/>
              </a:rPr>
              <a:t>a parent-report screening tool to assess the risk for Autism Spectrum Disorder (ASD)</a:t>
            </a:r>
            <a:r>
              <a:rPr lang="en-US" b="0" i="0" dirty="0">
                <a:solidFill>
                  <a:srgbClr val="202124"/>
                </a:solidFill>
                <a:effectLst/>
                <a:latin typeface="arial" panose="020B0604020202020204" pitchFamily="34" charset="0"/>
              </a:rPr>
              <a:t>.It is </a:t>
            </a:r>
            <a:r>
              <a:rPr lang="en-US" b="0" i="0" dirty="0">
                <a:solidFill>
                  <a:srgbClr val="4D5156"/>
                </a:solidFill>
                <a:effectLst/>
                <a:latin typeface="arial" panose="020B0604020202020204" pitchFamily="34" charset="0"/>
              </a:rPr>
              <a:t>a psychological questionnaire that evaluates risk for autism spectrum disorder in children ages 16–30 months.</a:t>
            </a:r>
            <a:r>
              <a:rPr lang="en-US" b="0" i="0" dirty="0">
                <a:solidFill>
                  <a:srgbClr val="202124"/>
                </a:solidFill>
                <a:effectLst/>
                <a:latin typeface="arial" panose="020B0604020202020204" pitchFamily="34" charset="0"/>
              </a:rPr>
              <a:t> </a:t>
            </a:r>
            <a:endParaRPr lang="en-IN" dirty="0"/>
          </a:p>
        </p:txBody>
      </p:sp>
      <p:pic>
        <p:nvPicPr>
          <p:cNvPr id="5" name="Picture 4">
            <a:extLst>
              <a:ext uri="{FF2B5EF4-FFF2-40B4-BE49-F238E27FC236}">
                <a16:creationId xmlns:a16="http://schemas.microsoft.com/office/drawing/2014/main" id="{3069C448-6408-70D5-58AD-901DF34E1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892" y="1670736"/>
            <a:ext cx="10459616" cy="5032245"/>
          </a:xfrm>
          <a:prstGeom prst="rect">
            <a:avLst/>
          </a:prstGeom>
        </p:spPr>
      </p:pic>
    </p:spTree>
    <p:extLst>
      <p:ext uri="{BB962C8B-B14F-4D97-AF65-F5344CB8AC3E}">
        <p14:creationId xmlns:p14="http://schemas.microsoft.com/office/powerpoint/2010/main" val="779059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451AE1-C33B-23A9-277B-929AA69A80D3}"/>
              </a:ext>
            </a:extLst>
          </p:cNvPr>
          <p:cNvSpPr txBox="1"/>
          <p:nvPr/>
        </p:nvSpPr>
        <p:spPr>
          <a:xfrm>
            <a:off x="133165" y="6214369"/>
            <a:ext cx="11816179" cy="369909"/>
          </a:xfrm>
          <a:prstGeom prst="rect">
            <a:avLst/>
          </a:prstGeom>
          <a:noFill/>
        </p:spPr>
        <p:txBody>
          <a:bodyPr wrap="square" rtlCol="0">
            <a:spAutoFit/>
          </a:bodyPr>
          <a:lstStyle/>
          <a:p>
            <a:pPr algn="just">
              <a:lnSpc>
                <a:spcPct val="105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user has to take the survey for every question based on which PASS or FAIL is calculated for that question.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F6B941C-3D4B-C779-BC4E-1C6F5B9AD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310"/>
            <a:ext cx="12192000" cy="6546850"/>
          </a:xfrm>
          <a:prstGeom prst="rect">
            <a:avLst/>
          </a:prstGeom>
        </p:spPr>
      </p:pic>
    </p:spTree>
    <p:extLst>
      <p:ext uri="{BB962C8B-B14F-4D97-AF65-F5344CB8AC3E}">
        <p14:creationId xmlns:p14="http://schemas.microsoft.com/office/powerpoint/2010/main" val="87399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344A8-6757-406B-A11C-18707BCCEEE4}"/>
              </a:ext>
            </a:extLst>
          </p:cNvPr>
          <p:cNvSpPr>
            <a:spLocks noGrp="1"/>
          </p:cNvSpPr>
          <p:nvPr>
            <p:ph type="title"/>
          </p:nvPr>
        </p:nvSpPr>
        <p:spPr>
          <a:xfrm>
            <a:off x="91751" y="-307175"/>
            <a:ext cx="10515600" cy="1325563"/>
          </a:xfrm>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443F21A3-7AFB-4072-B990-252D74201266}"/>
              </a:ext>
            </a:extLst>
          </p:cNvPr>
          <p:cNvSpPr>
            <a:spLocks noGrp="1"/>
          </p:cNvSpPr>
          <p:nvPr>
            <p:ph idx="1"/>
          </p:nvPr>
        </p:nvSpPr>
        <p:spPr>
          <a:xfrm>
            <a:off x="0" y="831776"/>
            <a:ext cx="11282778" cy="5653000"/>
          </a:xfrm>
        </p:spPr>
        <p:txBody>
          <a:bodyPr>
            <a:normAutofit fontScale="92500"/>
          </a:bodyPr>
          <a:lstStyle/>
          <a:p>
            <a:pPr indent="0" algn="just">
              <a:lnSpc>
                <a:spcPct val="150000"/>
              </a:lnSpc>
              <a:spcAft>
                <a:spcPts val="800"/>
              </a:spcAft>
              <a:buNone/>
            </a:pPr>
            <a:r>
              <a:rPr lang="en-IN" sz="2400" dirty="0">
                <a:solidFill>
                  <a:srgbClr val="293340"/>
                </a:solidFill>
                <a:effectLst/>
                <a:latin typeface="Times New Roman" panose="02020603050405020304" pitchFamily="18" charset="0"/>
                <a:ea typeface="Times New Roman" panose="02020603050405020304" pitchFamily="18" charset="0"/>
              </a:rPr>
              <a:t>Autism spectrum disorder (ASD) is a neurological and developmental disorder that affects how people interact with others, communicate, learn, and behave. Although autism can be diagnosed at any age, it is described as a “developmental disorder” because symptoms generally appear in the first two years of life. </a:t>
            </a:r>
            <a:r>
              <a:rPr lang="en-IN" sz="2400" dirty="0">
                <a:solidFill>
                  <a:srgbClr val="000000"/>
                </a:solidFill>
                <a:effectLst/>
                <a:latin typeface="Times New Roman" panose="02020603050405020304" pitchFamily="18" charset="0"/>
                <a:ea typeface="Times New Roman" panose="02020603050405020304" pitchFamily="18" charset="0"/>
              </a:rPr>
              <a:t>In this project, we developed a website SMILES SPECIAL SCHOOL </a:t>
            </a:r>
            <a:r>
              <a:rPr lang="en-IN" sz="2400" dirty="0">
                <a:solidFill>
                  <a:srgbClr val="000000"/>
                </a:solidFill>
                <a:latin typeface="Times New Roman" panose="02020603050405020304" pitchFamily="18" charset="0"/>
                <a:ea typeface="Times New Roman" panose="02020603050405020304" pitchFamily="18" charset="0"/>
              </a:rPr>
              <a:t>for</a:t>
            </a:r>
            <a:r>
              <a:rPr lang="en-IN" sz="2400" dirty="0">
                <a:solidFill>
                  <a:srgbClr val="000000"/>
                </a:solidFill>
                <a:effectLst/>
                <a:latin typeface="Times New Roman" panose="02020603050405020304" pitchFamily="18" charset="0"/>
                <a:ea typeface="Times New Roman" panose="02020603050405020304" pitchFamily="18" charset="0"/>
              </a:rPr>
              <a:t> </a:t>
            </a:r>
            <a:r>
              <a:rPr lang="en-IN" sz="2400" dirty="0" err="1">
                <a:solidFill>
                  <a:srgbClr val="000000"/>
                </a:solidFill>
                <a:effectLst/>
                <a:latin typeface="Times New Roman" panose="02020603050405020304" pitchFamily="18" charset="0"/>
                <a:ea typeface="Times New Roman" panose="02020603050405020304" pitchFamily="18" charset="0"/>
              </a:rPr>
              <a:t>Adya</a:t>
            </a:r>
            <a:r>
              <a:rPr lang="en-IN" sz="2400" dirty="0">
                <a:solidFill>
                  <a:srgbClr val="000000"/>
                </a:solidFill>
                <a:effectLst/>
                <a:latin typeface="Times New Roman" panose="02020603050405020304" pitchFamily="18" charset="0"/>
                <a:ea typeface="Times New Roman" panose="02020603050405020304" pitchFamily="18" charset="0"/>
              </a:rPr>
              <a:t> SMILES which is an NGO for autistic or special children. </a:t>
            </a:r>
            <a:r>
              <a:rPr lang="en-IN" sz="2400" dirty="0">
                <a:solidFill>
                  <a:srgbClr val="000000"/>
                </a:solidFill>
                <a:latin typeface="Times New Roman" panose="02020603050405020304" pitchFamily="18" charset="0"/>
                <a:ea typeface="Times New Roman" panose="02020603050405020304" pitchFamily="18" charset="0"/>
              </a:rPr>
              <a:t>  </a:t>
            </a:r>
          </a:p>
          <a:p>
            <a:pPr algn="l">
              <a:lnSpc>
                <a:spcPct val="150000"/>
              </a:lnSpc>
              <a:spcAft>
                <a:spcPts val="800"/>
              </a:spcAft>
            </a:pPr>
            <a:r>
              <a:rPr lang="en-IN"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To contact a doctor or a therapist, the user must fill out an appointment form. The user must fill in details such as socio-demographic information, the mother's pre-natal, natal, and post-natal information, family history, play history, school history, and employment history. They can also use M-CHART to determine whether their child has autism. HTML, CSS, JavaScript, Bootstrap, PHP, and SQL were used to create this website.</a:t>
            </a:r>
          </a:p>
          <a:p>
            <a:pPr algn="just" eaLnBrk="1" hangingPunct="1">
              <a:lnSpc>
                <a:spcPct val="150000"/>
              </a:lnSpc>
            </a:pPr>
            <a:endParaRPr lang="en-US" alt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889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8119A2-C2D1-A308-49FD-D485222E9DCF}"/>
              </a:ext>
            </a:extLst>
          </p:cNvPr>
          <p:cNvSpPr txBox="1"/>
          <p:nvPr/>
        </p:nvSpPr>
        <p:spPr>
          <a:xfrm>
            <a:off x="71022" y="6211669"/>
            <a:ext cx="11816178" cy="646331"/>
          </a:xfrm>
          <a:prstGeom prst="rect">
            <a:avLst/>
          </a:prstGeom>
          <a:noFill/>
        </p:spPr>
        <p:txBody>
          <a:bodyPr wrap="square" rtlCol="0">
            <a:spAutoFit/>
          </a:bodyPr>
          <a:lstStyle/>
          <a:p>
            <a:r>
              <a:rPr lang="en-IN" dirty="0"/>
              <a:t>After selecting either pass or fail to all the questions in the </a:t>
            </a:r>
            <a:r>
              <a:rPr lang="en-IN" dirty="0" err="1"/>
              <a:t>mchart</a:t>
            </a:r>
            <a:r>
              <a:rPr lang="en-IN" dirty="0"/>
              <a:t>, the user should click on submit button to submit the </a:t>
            </a:r>
          </a:p>
          <a:p>
            <a:r>
              <a:rPr lang="en-IN" dirty="0"/>
              <a:t>M-chart which will be stored in the database.</a:t>
            </a:r>
          </a:p>
        </p:txBody>
      </p:sp>
      <p:pic>
        <p:nvPicPr>
          <p:cNvPr id="5" name="Picture 4">
            <a:extLst>
              <a:ext uri="{FF2B5EF4-FFF2-40B4-BE49-F238E27FC236}">
                <a16:creationId xmlns:a16="http://schemas.microsoft.com/office/drawing/2014/main" id="{8BFF3CD8-6A1A-889C-BDE1-79C2878A504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110" y="261257"/>
            <a:ext cx="11169245" cy="5271796"/>
          </a:xfrm>
          <a:prstGeom prst="rect">
            <a:avLst/>
          </a:prstGeom>
          <a:noFill/>
          <a:ln>
            <a:noFill/>
          </a:ln>
        </p:spPr>
      </p:pic>
    </p:spTree>
    <p:extLst>
      <p:ext uri="{BB962C8B-B14F-4D97-AF65-F5344CB8AC3E}">
        <p14:creationId xmlns:p14="http://schemas.microsoft.com/office/powerpoint/2010/main" val="456699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73A74C-1480-0CE3-36E1-7E96AAE2C1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738" y="0"/>
            <a:ext cx="11924523" cy="5502866"/>
          </a:xfrm>
          <a:prstGeom prst="rect">
            <a:avLst/>
          </a:prstGeom>
          <a:noFill/>
          <a:ln>
            <a:noFill/>
          </a:ln>
        </p:spPr>
      </p:pic>
      <p:sp>
        <p:nvSpPr>
          <p:cNvPr id="4" name="TextBox 3">
            <a:extLst>
              <a:ext uri="{FF2B5EF4-FFF2-40B4-BE49-F238E27FC236}">
                <a16:creationId xmlns:a16="http://schemas.microsoft.com/office/drawing/2014/main" id="{A74B52E8-3225-80A9-D898-0DC9D287F95F}"/>
              </a:ext>
            </a:extLst>
          </p:cNvPr>
          <p:cNvSpPr txBox="1"/>
          <p:nvPr/>
        </p:nvSpPr>
        <p:spPr>
          <a:xfrm>
            <a:off x="734786" y="5681084"/>
            <a:ext cx="9631524" cy="646331"/>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The user can schedule appointment with either a doctor or therapist by clicking on the CONSULT menu on the homepage.</a:t>
            </a:r>
            <a:endParaRPr lang="en-IN" dirty="0"/>
          </a:p>
        </p:txBody>
      </p:sp>
    </p:spTree>
    <p:extLst>
      <p:ext uri="{BB962C8B-B14F-4D97-AF65-F5344CB8AC3E}">
        <p14:creationId xmlns:p14="http://schemas.microsoft.com/office/powerpoint/2010/main" val="3779945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798E56-860B-DA65-A7D3-ABE6CA629000}"/>
              </a:ext>
            </a:extLst>
          </p:cNvPr>
          <p:cNvSpPr txBox="1"/>
          <p:nvPr/>
        </p:nvSpPr>
        <p:spPr>
          <a:xfrm>
            <a:off x="106532" y="133165"/>
            <a:ext cx="11379452" cy="369332"/>
          </a:xfrm>
          <a:prstGeom prst="rect">
            <a:avLst/>
          </a:prstGeom>
          <a:noFill/>
        </p:spPr>
        <p:txBody>
          <a:bodyPr wrap="square" rtlCol="0">
            <a:spAutoFit/>
          </a:bodyPr>
          <a:lstStyle/>
          <a:p>
            <a:r>
              <a:rPr lang="en-IN" sz="1800" dirty="0">
                <a:solidFill>
                  <a:srgbClr val="000000"/>
                </a:solidFill>
                <a:effectLst/>
                <a:latin typeface="Times New Roman" panose="02020603050405020304" pitchFamily="18" charset="0"/>
                <a:ea typeface="Times New Roman" panose="02020603050405020304" pitchFamily="18" charset="0"/>
              </a:rPr>
              <a:t>The user can schedule appointment with either a doctor or therapist by clicking on the CONSULT menu on the homepage</a:t>
            </a:r>
            <a:endParaRPr lang="en-IN" sz="2400" dirty="0"/>
          </a:p>
        </p:txBody>
      </p:sp>
      <p:pic>
        <p:nvPicPr>
          <p:cNvPr id="5" name="Picture 4">
            <a:extLst>
              <a:ext uri="{FF2B5EF4-FFF2-40B4-BE49-F238E27FC236}">
                <a16:creationId xmlns:a16="http://schemas.microsoft.com/office/drawing/2014/main" id="{05B938FB-BABC-71DD-EB37-3B1459BB9A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624"/>
            <a:ext cx="12192000" cy="6553200"/>
          </a:xfrm>
          <a:prstGeom prst="rect">
            <a:avLst/>
          </a:prstGeom>
        </p:spPr>
      </p:pic>
      <p:pic>
        <p:nvPicPr>
          <p:cNvPr id="7" name="Picture 6">
            <a:extLst>
              <a:ext uri="{FF2B5EF4-FFF2-40B4-BE49-F238E27FC236}">
                <a16:creationId xmlns:a16="http://schemas.microsoft.com/office/drawing/2014/main" id="{FBA0C7F4-22D6-4914-6D74-FD09CF1BAE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0227"/>
            <a:ext cx="12192000" cy="6553200"/>
          </a:xfrm>
          <a:prstGeom prst="rect">
            <a:avLst/>
          </a:prstGeom>
        </p:spPr>
      </p:pic>
    </p:spTree>
    <p:extLst>
      <p:ext uri="{BB962C8B-B14F-4D97-AF65-F5344CB8AC3E}">
        <p14:creationId xmlns:p14="http://schemas.microsoft.com/office/powerpoint/2010/main" val="3992596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56A68-6406-4E7A-8972-46512D9DAD27}"/>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Future Scope</a:t>
            </a:r>
          </a:p>
        </p:txBody>
      </p:sp>
      <p:sp>
        <p:nvSpPr>
          <p:cNvPr id="5" name="Content Placeholder 4">
            <a:extLst>
              <a:ext uri="{FF2B5EF4-FFF2-40B4-BE49-F238E27FC236}">
                <a16:creationId xmlns:a16="http://schemas.microsoft.com/office/drawing/2014/main" id="{D0EDC256-56E2-053E-85EC-98997D602F44}"/>
              </a:ext>
            </a:extLst>
          </p:cNvPr>
          <p:cNvSpPr>
            <a:spLocks noGrp="1"/>
          </p:cNvSpPr>
          <p:nvPr>
            <p:ph idx="1"/>
          </p:nvPr>
        </p:nvSpPr>
        <p:spPr/>
        <p:txBody>
          <a:bodyPr>
            <a:normAutofit/>
          </a:bodyPr>
          <a:lstStyle/>
          <a:p>
            <a:pPr>
              <a:lnSpc>
                <a:spcPct val="200000"/>
              </a:lnSpc>
            </a:pPr>
            <a:r>
              <a:rPr lang="en-IN" sz="2000" dirty="0">
                <a:latin typeface="Times New Roman" panose="02020603050405020304" pitchFamily="18" charset="0"/>
                <a:cs typeface="Times New Roman" panose="02020603050405020304" pitchFamily="18" charset="0"/>
              </a:rPr>
              <a:t>LMS System is to be added to the website where we can track all the student learnings, progress, reports. Parents also need to check the progress and provide necessary updates whether their child has shown significant improvement in the behaviour.</a:t>
            </a:r>
          </a:p>
          <a:p>
            <a:pPr>
              <a:lnSpc>
                <a:spcPct val="200000"/>
              </a:lnSpc>
            </a:pPr>
            <a:r>
              <a:rPr lang="en-IN" sz="2000" dirty="0">
                <a:latin typeface="Times New Roman" panose="02020603050405020304" pitchFamily="18" charset="0"/>
                <a:cs typeface="Times New Roman" panose="02020603050405020304" pitchFamily="18" charset="0"/>
              </a:rPr>
              <a:t>Improve scalability by separating client and server.</a:t>
            </a:r>
          </a:p>
          <a:p>
            <a:pPr>
              <a:lnSpc>
                <a:spcPct val="200000"/>
              </a:lnSpc>
            </a:pPr>
            <a:r>
              <a:rPr lang="en-IN" sz="2000" dirty="0">
                <a:latin typeface="Times New Roman" panose="02020603050405020304" pitchFamily="18" charset="0"/>
                <a:cs typeface="Times New Roman" panose="02020603050405020304" pitchFamily="18" charset="0"/>
              </a:rPr>
              <a:t>Additional features can be incorporated. </a:t>
            </a:r>
          </a:p>
          <a:p>
            <a:endParaRPr lang="en-IN" sz="2000" dirty="0"/>
          </a:p>
        </p:txBody>
      </p:sp>
    </p:spTree>
    <p:extLst>
      <p:ext uri="{BB962C8B-B14F-4D97-AF65-F5344CB8AC3E}">
        <p14:creationId xmlns:p14="http://schemas.microsoft.com/office/powerpoint/2010/main" val="3073077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65CF-2C79-FDA4-22F6-55E216F17986}"/>
              </a:ext>
            </a:extLst>
          </p:cNvPr>
          <p:cNvSpPr>
            <a:spLocks noGrp="1"/>
          </p:cNvSpPr>
          <p:nvPr>
            <p:ph type="title"/>
          </p:nvPr>
        </p:nvSpPr>
        <p:spPr>
          <a:xfrm>
            <a:off x="838200" y="365126"/>
            <a:ext cx="10515600" cy="849983"/>
          </a:xfrm>
        </p:spPr>
        <p:txBody>
          <a:bodyPr/>
          <a:lstStyle/>
          <a:p>
            <a:r>
              <a:rPr lang="en-IN"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0D609A15-27CF-30A4-25E2-036E5AC77135}"/>
              </a:ext>
            </a:extLst>
          </p:cNvPr>
          <p:cNvSpPr>
            <a:spLocks noGrp="1"/>
          </p:cNvSpPr>
          <p:nvPr>
            <p:ph idx="1"/>
          </p:nvPr>
        </p:nvSpPr>
        <p:spPr>
          <a:xfrm>
            <a:off x="838200" y="1399216"/>
            <a:ext cx="10515600" cy="4808431"/>
          </a:xfrm>
        </p:spPr>
        <p:txBody>
          <a:bodyPr>
            <a:normAutofit/>
          </a:bodyPr>
          <a:lstStyle/>
          <a:p>
            <a:pPr>
              <a:lnSpc>
                <a:spcPct val="150000"/>
              </a:lnSpc>
            </a:pPr>
            <a:r>
              <a:rPr lang="en-IN" sz="2000" dirty="0">
                <a:latin typeface="Times New Roman" panose="02020603050405020304" pitchFamily="18" charset="0"/>
                <a:cs typeface="Times New Roman" panose="02020603050405020304" pitchFamily="18" charset="0"/>
              </a:rPr>
              <a:t>According to a survey, every 1 in 100 children below 10 years suffer with autism in India. There should be more number of schools and program to treat the autism children. Smiles Special School is one of them.</a:t>
            </a:r>
          </a:p>
          <a:p>
            <a:pPr>
              <a:lnSpc>
                <a:spcPct val="150000"/>
              </a:lnSpc>
            </a:pPr>
            <a:r>
              <a:rPr lang="en-IN" sz="2000" dirty="0">
                <a:latin typeface="Times New Roman" panose="02020603050405020304" pitchFamily="18" charset="0"/>
                <a:cs typeface="Times New Roman" panose="02020603050405020304" pitchFamily="18" charset="0"/>
              </a:rPr>
              <a:t>SMILES Special School serves both alternative education and therapy sessions.</a:t>
            </a:r>
          </a:p>
          <a:p>
            <a:pPr>
              <a:lnSpc>
                <a:spcPct val="150000"/>
              </a:lnSpc>
            </a:pPr>
            <a:r>
              <a:rPr lang="en-IN" sz="2000" dirty="0">
                <a:latin typeface="Times New Roman" panose="02020603050405020304" pitchFamily="18" charset="0"/>
                <a:cs typeface="Times New Roman" panose="02020603050405020304" pitchFamily="18" charset="0"/>
              </a:rPr>
              <a:t>It offers a special program based on three A’s - </a:t>
            </a:r>
            <a:r>
              <a:rPr lang="en-IN" sz="2000" dirty="0">
                <a:effectLst/>
                <a:latin typeface="Times New Roman" panose="02020603050405020304" pitchFamily="18" charset="0"/>
                <a:ea typeface="Calibri" panose="020F0502020204030204" pitchFamily="34" charset="0"/>
              </a:rPr>
              <a:t>Acknowledge, Appreciate and Accept. </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The alternative education include </a:t>
            </a:r>
            <a:r>
              <a:rPr lang="en-IN" sz="2000" dirty="0">
                <a:effectLst/>
                <a:latin typeface="Times New Roman" panose="02020603050405020304" pitchFamily="18" charset="0"/>
                <a:ea typeface="Calibri" panose="020F0502020204030204" pitchFamily="34" charset="0"/>
              </a:rPr>
              <a:t>Speech-Language Therapy, Special Education, Occupational Therapy, Physical Therapy, Music Therapy and many other. </a:t>
            </a:r>
            <a:r>
              <a:rPr lang="en-IN" sz="2000" dirty="0">
                <a:latin typeface="Times New Roman" panose="02020603050405020304" pitchFamily="18" charset="0"/>
                <a:ea typeface="Calibri" panose="020F0502020204030204" pitchFamily="34" charset="0"/>
              </a:rPr>
              <a:t>This alternative education helps them to grow out in their life. It adds few life skills to their life. They gain confidence in life by adapting these skills.</a:t>
            </a:r>
            <a:endParaRPr lang="en-IN" sz="2000" dirty="0">
              <a:latin typeface="Times New Roman" panose="02020603050405020304" pitchFamily="18" charset="0"/>
              <a:cs typeface="Times New Roman" panose="02020603050405020304" pitchFamily="18" charset="0"/>
            </a:endParaRPr>
          </a:p>
          <a:p>
            <a:endParaRPr lang="en-IN" sz="2000" dirty="0"/>
          </a:p>
        </p:txBody>
      </p:sp>
    </p:spTree>
    <p:extLst>
      <p:ext uri="{BB962C8B-B14F-4D97-AF65-F5344CB8AC3E}">
        <p14:creationId xmlns:p14="http://schemas.microsoft.com/office/powerpoint/2010/main" val="3864803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Anatomy of a &quot;Thank You&quot;">
            <a:extLst>
              <a:ext uri="{FF2B5EF4-FFF2-40B4-BE49-F238E27FC236}">
                <a16:creationId xmlns:a16="http://schemas.microsoft.com/office/drawing/2014/main" id="{2DAF216B-CE4A-4FA8-B0C9-552C7F7F2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195318"/>
            <a:ext cx="66675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863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E928B-E9AD-4BBA-B810-1B6A1DDCB278}"/>
              </a:ext>
            </a:extLst>
          </p:cNvPr>
          <p:cNvSpPr>
            <a:spLocks noGrp="1"/>
          </p:cNvSpPr>
          <p:nvPr>
            <p:ph type="title"/>
          </p:nvPr>
        </p:nvSpPr>
        <p:spPr>
          <a:xfrm>
            <a:off x="376561" y="-211924"/>
            <a:ext cx="10515600" cy="1325563"/>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96B01FE0-DFB8-46A4-A863-61BC0079A4AF}"/>
              </a:ext>
            </a:extLst>
          </p:cNvPr>
          <p:cNvSpPr>
            <a:spLocks noGrp="1"/>
          </p:cNvSpPr>
          <p:nvPr>
            <p:ph idx="1"/>
          </p:nvPr>
        </p:nvSpPr>
        <p:spPr>
          <a:xfrm>
            <a:off x="376561" y="1017757"/>
            <a:ext cx="10515600" cy="5622740"/>
          </a:xfrm>
        </p:spPr>
        <p:txBody>
          <a:bodyPr>
            <a:normAutofit/>
          </a:bodyPr>
          <a:lstStyle/>
          <a:p>
            <a:pPr marL="0" indent="0" algn="just" eaLnBrk="1" hangingPunct="1">
              <a:lnSpc>
                <a:spcPct val="160000"/>
              </a:lnSpc>
              <a:buNone/>
            </a:pPr>
            <a:r>
              <a:rPr lang="en-IN" altLang="en-US" sz="2400" dirty="0">
                <a:latin typeface="Times New Roman" panose="02020603050405020304" pitchFamily="18" charset="0"/>
                <a:cs typeface="Times New Roman" panose="02020603050405020304" pitchFamily="18" charset="0"/>
              </a:rPr>
              <a:t>The project ‘</a:t>
            </a:r>
            <a:r>
              <a:rPr lang="en-US" sz="2400" b="1" i="0" u="none" strike="noStrike" dirty="0">
                <a:solidFill>
                  <a:srgbClr val="000000"/>
                </a:solidFill>
                <a:effectLst/>
                <a:latin typeface="Times New Roman" panose="02020603050405020304" pitchFamily="18" charset="0"/>
              </a:rPr>
              <a:t>A Web portal for providing assistance to Autistic Children</a:t>
            </a:r>
            <a:r>
              <a:rPr lang="en-IN" altLang="en-US" sz="2400" dirty="0">
                <a:latin typeface="Times New Roman" panose="02020603050405020304" pitchFamily="18" charset="0"/>
                <a:cs typeface="Times New Roman" panose="02020603050405020304" pitchFamily="18" charset="0"/>
              </a:rPr>
              <a:t>’ is a web-based application. SMILES serves all types of students with special needs (both special education and alternative education populations). SMILES offers highly effective and efficient alternative schooling options for students who need to be placed outside of public school and classrooms due to a variety of disabilities, deficits, or individual students, parent groups, public school systems, large and small, and sometimes with private education organizations, when applicable, to best meet the needs of these students in non-traditional settings. It also offers special program for Autism. </a:t>
            </a:r>
          </a:p>
          <a:p>
            <a:pPr algn="just" eaLnBrk="1" hangingPunct="1">
              <a:lnSpc>
                <a:spcPct val="160000"/>
              </a:lnSpc>
            </a:pPr>
            <a:endParaRPr lang="en-IN" altLang="en-US" sz="2400" dirty="0">
              <a:latin typeface="Times New Roman" panose="02020603050405020304" pitchFamily="18" charset="0"/>
              <a:cs typeface="Times New Roman" panose="02020603050405020304" pitchFamily="18" charset="0"/>
            </a:endParaRPr>
          </a:p>
          <a:p>
            <a:pPr algn="just">
              <a:lnSpc>
                <a:spcPct val="160000"/>
              </a:lnSpc>
            </a:pPr>
            <a:endParaRPr lang="en-IN" sz="2400" dirty="0"/>
          </a:p>
        </p:txBody>
      </p:sp>
    </p:spTree>
    <p:extLst>
      <p:ext uri="{BB962C8B-B14F-4D97-AF65-F5344CB8AC3E}">
        <p14:creationId xmlns:p14="http://schemas.microsoft.com/office/powerpoint/2010/main" val="712503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30E3A1-5792-3CF3-6F46-EBCA7DB84764}"/>
              </a:ext>
            </a:extLst>
          </p:cNvPr>
          <p:cNvSpPr txBox="1"/>
          <p:nvPr/>
        </p:nvSpPr>
        <p:spPr>
          <a:xfrm>
            <a:off x="452761" y="168675"/>
            <a:ext cx="10857390" cy="6001643"/>
          </a:xfrm>
          <a:prstGeom prst="rect">
            <a:avLst/>
          </a:prstGeom>
          <a:noFill/>
        </p:spPr>
        <p:txBody>
          <a:bodyPr wrap="square" rtlCol="0">
            <a:spAutoFit/>
          </a:bodyPr>
          <a:lstStyle/>
          <a:p>
            <a:pPr algn="just"/>
            <a:r>
              <a:rPr lang="en-IN" sz="3600" b="1" dirty="0">
                <a:latin typeface="Times New Roman" panose="02020603050405020304" pitchFamily="18" charset="0"/>
                <a:cs typeface="Times New Roman" panose="02020603050405020304" pitchFamily="18" charset="0"/>
              </a:rPr>
              <a:t>Contd..</a:t>
            </a:r>
          </a:p>
          <a:p>
            <a:pPr marL="571500" indent="-571500" algn="just">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SMILES is based on three A’s.</a:t>
            </a:r>
          </a:p>
          <a:p>
            <a:pPr marL="571500" indent="-571500" algn="just">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 Acknowledge, Appreciate and Accept.</a:t>
            </a:r>
          </a:p>
          <a:p>
            <a:pPr marL="571500" indent="-571500" algn="just">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 It acknowledges an autism child’s need to be a part of the society, </a:t>
            </a:r>
          </a:p>
          <a:p>
            <a:pPr marL="571500" indent="-571500" algn="just">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Appreciates the true potential of the child and </a:t>
            </a:r>
          </a:p>
          <a:p>
            <a:pPr marL="571500" indent="-571500" algn="just">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Accepting is the first step towards the child being inclusive.</a:t>
            </a:r>
          </a:p>
          <a:p>
            <a:pPr marL="571500" indent="-571500" algn="just">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Students can register and learn skills offered by this organization through this website</a:t>
            </a:r>
          </a:p>
          <a:p>
            <a:pPr marL="571500" indent="-571500" algn="just">
              <a:lnSpc>
                <a:spcPct val="150000"/>
              </a:lnSpc>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endParaRPr lang="en-IN" altLang="en-US" sz="2400" dirty="0">
              <a:latin typeface="Times New Roman" panose="02020603050405020304" pitchFamily="18" charset="0"/>
              <a:cs typeface="Times New Roman" panose="02020603050405020304" pitchFamily="18" charset="0"/>
            </a:endParaRPr>
          </a:p>
          <a:p>
            <a:pPr algn="just"/>
            <a:endParaRPr lang="en-IN"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577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1850DF-A679-49DB-63A5-83C8D94748FC}"/>
              </a:ext>
            </a:extLst>
          </p:cNvPr>
          <p:cNvSpPr txBox="1"/>
          <p:nvPr/>
        </p:nvSpPr>
        <p:spPr>
          <a:xfrm>
            <a:off x="319596" y="0"/>
            <a:ext cx="11239130" cy="6858609"/>
          </a:xfrm>
          <a:prstGeom prst="rect">
            <a:avLst/>
          </a:prstGeom>
          <a:noFill/>
        </p:spPr>
        <p:txBody>
          <a:bodyPr wrap="square">
            <a:spAutoFit/>
          </a:bodyPr>
          <a:lstStyle/>
          <a:p>
            <a:pPr eaLnBrk="1" hangingPunct="1">
              <a:lnSpc>
                <a:spcPct val="150000"/>
              </a:lnSpc>
            </a:pPr>
            <a:r>
              <a:rPr lang="en-IN" altLang="en-US" sz="3200" b="1" dirty="0">
                <a:latin typeface="Times New Roman" panose="02020603050405020304" pitchFamily="18" charset="0"/>
                <a:cs typeface="Times New Roman" panose="02020603050405020304" pitchFamily="18" charset="0"/>
              </a:rPr>
              <a:t>Contd..</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Supportive services offered by SMILES are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Speech-Language Therapy,</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 Special Education</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 Occupational Therapy,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Physical Therapy,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Music Therapy,</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 Adaptive Physical Education,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Social work services,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Counselling (Individual, Group &amp; Family),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Life skills and Social skills Training, </a:t>
            </a:r>
          </a:p>
          <a:p>
            <a:pPr marL="342900" indent="-342900" eaLnBrk="1" hangingPunct="1">
              <a:lnSpc>
                <a:spcPct val="150000"/>
              </a:lnSpc>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Psychological Assessment, Psychiatric Consultation &amp; Evaluation.</a:t>
            </a:r>
          </a:p>
        </p:txBody>
      </p:sp>
    </p:spTree>
    <p:extLst>
      <p:ext uri="{BB962C8B-B14F-4D97-AF65-F5344CB8AC3E}">
        <p14:creationId xmlns:p14="http://schemas.microsoft.com/office/powerpoint/2010/main" val="105206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2886-41E1-865A-4558-3F2E36BA342C}"/>
              </a:ext>
            </a:extLst>
          </p:cNvPr>
          <p:cNvSpPr>
            <a:spLocks noGrp="1"/>
          </p:cNvSpPr>
          <p:nvPr>
            <p:ph type="title"/>
          </p:nvPr>
        </p:nvSpPr>
        <p:spPr>
          <a:xfrm>
            <a:off x="838200" y="365125"/>
            <a:ext cx="10515600" cy="886805"/>
          </a:xfrm>
        </p:spPr>
        <p:txBody>
          <a:bodyPr/>
          <a:lstStyle/>
          <a:p>
            <a:r>
              <a:rPr lang="en-IN" dirty="0"/>
              <a:t>Literature Survey</a:t>
            </a:r>
          </a:p>
        </p:txBody>
      </p:sp>
      <p:graphicFrame>
        <p:nvGraphicFramePr>
          <p:cNvPr id="4" name="Table 4">
            <a:extLst>
              <a:ext uri="{FF2B5EF4-FFF2-40B4-BE49-F238E27FC236}">
                <a16:creationId xmlns:a16="http://schemas.microsoft.com/office/drawing/2014/main" id="{AC1F603E-8349-9182-DA0F-78AF8AE91ADE}"/>
              </a:ext>
            </a:extLst>
          </p:cNvPr>
          <p:cNvGraphicFramePr>
            <a:graphicFrameLocks noGrp="1"/>
          </p:cNvGraphicFramePr>
          <p:nvPr>
            <p:ph idx="1"/>
            <p:extLst>
              <p:ext uri="{D42A27DB-BD31-4B8C-83A1-F6EECF244321}">
                <p14:modId xmlns:p14="http://schemas.microsoft.com/office/powerpoint/2010/main" val="3736498465"/>
              </p:ext>
            </p:extLst>
          </p:nvPr>
        </p:nvGraphicFramePr>
        <p:xfrm>
          <a:off x="887296" y="1123055"/>
          <a:ext cx="10515600" cy="5648048"/>
        </p:xfrm>
        <a:graphic>
          <a:graphicData uri="http://schemas.openxmlformats.org/drawingml/2006/table">
            <a:tbl>
              <a:tblPr firstRow="1" bandRow="1">
                <a:tableStyleId>{5C22544A-7EE6-4342-B048-85BDC9FD1C3A}</a:tableStyleId>
              </a:tblPr>
              <a:tblGrid>
                <a:gridCol w="806493">
                  <a:extLst>
                    <a:ext uri="{9D8B030D-6E8A-4147-A177-3AD203B41FA5}">
                      <a16:colId xmlns:a16="http://schemas.microsoft.com/office/drawing/2014/main" val="1196729046"/>
                    </a:ext>
                  </a:extLst>
                </a:gridCol>
                <a:gridCol w="3086867">
                  <a:extLst>
                    <a:ext uri="{9D8B030D-6E8A-4147-A177-3AD203B41FA5}">
                      <a16:colId xmlns:a16="http://schemas.microsoft.com/office/drawing/2014/main" val="3424513223"/>
                    </a:ext>
                  </a:extLst>
                </a:gridCol>
                <a:gridCol w="2448628">
                  <a:extLst>
                    <a:ext uri="{9D8B030D-6E8A-4147-A177-3AD203B41FA5}">
                      <a16:colId xmlns:a16="http://schemas.microsoft.com/office/drawing/2014/main" val="503567093"/>
                    </a:ext>
                  </a:extLst>
                </a:gridCol>
                <a:gridCol w="4173612">
                  <a:extLst>
                    <a:ext uri="{9D8B030D-6E8A-4147-A177-3AD203B41FA5}">
                      <a16:colId xmlns:a16="http://schemas.microsoft.com/office/drawing/2014/main" val="3202331593"/>
                    </a:ext>
                  </a:extLst>
                </a:gridCol>
              </a:tblGrid>
              <a:tr h="690729">
                <a:tc>
                  <a:txBody>
                    <a:bodyPr/>
                    <a:lstStyle/>
                    <a:p>
                      <a:r>
                        <a:rPr lang="en-IN" dirty="0" err="1"/>
                        <a:t>S.No</a:t>
                      </a:r>
                      <a:r>
                        <a:rPr lang="en-IN" dirty="0"/>
                        <a:t>.</a:t>
                      </a:r>
                    </a:p>
                  </a:txBody>
                  <a:tcPr/>
                </a:tc>
                <a:tc>
                  <a:txBody>
                    <a:bodyPr/>
                    <a:lstStyle/>
                    <a:p>
                      <a:r>
                        <a:rPr lang="en-IN" dirty="0"/>
                        <a:t>Organization website</a:t>
                      </a:r>
                    </a:p>
                  </a:txBody>
                  <a:tcPr/>
                </a:tc>
                <a:tc>
                  <a:txBody>
                    <a:bodyPr/>
                    <a:lstStyle/>
                    <a:p>
                      <a:r>
                        <a:rPr lang="en-IN" dirty="0"/>
                        <a:t>Name of the organization</a:t>
                      </a:r>
                    </a:p>
                  </a:txBody>
                  <a:tcPr/>
                </a:tc>
                <a:tc>
                  <a:txBody>
                    <a:bodyPr/>
                    <a:lstStyle/>
                    <a:p>
                      <a:r>
                        <a:rPr lang="en-IN" dirty="0"/>
                        <a:t>Summary</a:t>
                      </a:r>
                    </a:p>
                  </a:txBody>
                  <a:tcPr/>
                </a:tc>
                <a:extLst>
                  <a:ext uri="{0D108BD9-81ED-4DB2-BD59-A6C34878D82A}">
                    <a16:rowId xmlns:a16="http://schemas.microsoft.com/office/drawing/2014/main" val="4185910303"/>
                  </a:ext>
                </a:extLst>
              </a:tr>
              <a:tr h="690729">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www.cdcwc.com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CDCWC(</a:t>
                      </a:r>
                      <a:r>
                        <a:rPr lang="en-US" sz="1800" b="0" i="0" kern="1200" dirty="0">
                          <a:solidFill>
                            <a:schemeClr val="dk1"/>
                          </a:solidFill>
                          <a:effectLst/>
                          <a:latin typeface="+mn-lt"/>
                          <a:ea typeface="+mn-ea"/>
                          <a:cs typeface="+mn-cs"/>
                        </a:rPr>
                        <a:t>Child Development Clinic &amp; Wellness Center</a:t>
                      </a:r>
                      <a:r>
                        <a:rPr lang="en-IN" dirty="0"/>
                        <a:t>)</a:t>
                      </a:r>
                    </a:p>
                  </a:txBody>
                  <a:tcPr/>
                </a:tc>
                <a:tc>
                  <a:txBody>
                    <a:bodyPr/>
                    <a:lstStyle/>
                    <a:p>
                      <a:r>
                        <a:rPr lang="en-IN" dirty="0"/>
                        <a:t>Physical and mental health guidance and also offers therapy sessions. Website is built using HTML, CSS and JS.</a:t>
                      </a:r>
                    </a:p>
                  </a:txBody>
                  <a:tcPr/>
                </a:tc>
                <a:extLst>
                  <a:ext uri="{0D108BD9-81ED-4DB2-BD59-A6C34878D82A}">
                    <a16:rowId xmlns:a16="http://schemas.microsoft.com/office/drawing/2014/main" val="3102752904"/>
                  </a:ext>
                </a:extLst>
              </a:tr>
              <a:tr h="690729">
                <a:tc>
                  <a:txBody>
                    <a:bodyPr/>
                    <a:lstStyle/>
                    <a:p>
                      <a:r>
                        <a:rPr lang="en-IN"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Autism-india.org</a:t>
                      </a:r>
                    </a:p>
                  </a:txBody>
                  <a:tcPr/>
                </a:tc>
                <a:tc>
                  <a:txBody>
                    <a:bodyPr/>
                    <a:lstStyle/>
                    <a:p>
                      <a:r>
                        <a:rPr lang="en-IN" dirty="0"/>
                        <a:t>Action for Autism(AFA)</a:t>
                      </a:r>
                    </a:p>
                  </a:txBody>
                  <a:tcPr/>
                </a:tc>
                <a:tc>
                  <a:txBody>
                    <a:bodyPr/>
                    <a:lstStyle/>
                    <a:p>
                      <a:r>
                        <a:rPr lang="en-IN" dirty="0"/>
                        <a:t>AFA support and services to persons with autism. First website for autism in India. Website is built using HTML, CSS and JS.</a:t>
                      </a:r>
                    </a:p>
                  </a:txBody>
                  <a:tcPr/>
                </a:tc>
                <a:extLst>
                  <a:ext uri="{0D108BD9-81ED-4DB2-BD59-A6C34878D82A}">
                    <a16:rowId xmlns:a16="http://schemas.microsoft.com/office/drawing/2014/main" val="415595192"/>
                  </a:ext>
                </a:extLst>
              </a:tr>
              <a:tr h="690729">
                <a:tc>
                  <a:txBody>
                    <a:bodyPr/>
                    <a:lstStyle/>
                    <a:p>
                      <a:r>
                        <a:rPr lang="en-IN"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icddelhi.org/Autism.html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Institute for Child Development</a:t>
                      </a:r>
                    </a:p>
                  </a:txBody>
                  <a:tcPr/>
                </a:tc>
                <a:tc>
                  <a:txBody>
                    <a:bodyPr/>
                    <a:lstStyle/>
                    <a:p>
                      <a:r>
                        <a:rPr lang="en-IN" dirty="0"/>
                        <a:t>The organization provides training and therapy sessions. Website is built using HTML, CSS and JS.</a:t>
                      </a:r>
                    </a:p>
                  </a:txBody>
                  <a:tcPr/>
                </a:tc>
                <a:extLst>
                  <a:ext uri="{0D108BD9-81ED-4DB2-BD59-A6C34878D82A}">
                    <a16:rowId xmlns:a16="http://schemas.microsoft.com/office/drawing/2014/main" val="3728035214"/>
                  </a:ext>
                </a:extLst>
              </a:tr>
              <a:tr h="2214119">
                <a:tc>
                  <a:txBody>
                    <a:bodyPr/>
                    <a:lstStyle/>
                    <a:p>
                      <a:r>
                        <a:rPr lang="en-IN" dirty="0"/>
                        <a:t>4.</a:t>
                      </a:r>
                    </a:p>
                  </a:txBody>
                  <a:tcPr/>
                </a:tc>
                <a:tc>
                  <a:txBody>
                    <a:bodyPr/>
                    <a:lstStyle/>
                    <a:p>
                      <a:r>
                        <a:rPr lang="en-IN" dirty="0"/>
                        <a:t>www.communicationdeall.com</a:t>
                      </a:r>
                    </a:p>
                  </a:txBody>
                  <a:tcPr/>
                </a:tc>
                <a:tc>
                  <a:txBody>
                    <a:bodyPr/>
                    <a:lstStyle/>
                    <a:p>
                      <a:r>
                        <a:rPr lang="en-IN" sz="1800" b="0" i="0" kern="1200" dirty="0">
                          <a:solidFill>
                            <a:schemeClr val="dk1"/>
                          </a:solidFill>
                          <a:effectLst/>
                          <a:latin typeface="+mn-lt"/>
                          <a:ea typeface="+mn-ea"/>
                          <a:cs typeface="+mn-cs"/>
                        </a:rPr>
                        <a:t>Communication DEALL</a:t>
                      </a:r>
                    </a:p>
                    <a:p>
                      <a:r>
                        <a:rPr lang="en-US" sz="1800" b="0" i="0" kern="1200" dirty="0">
                          <a:solidFill>
                            <a:schemeClr val="dk1"/>
                          </a:solidFill>
                          <a:effectLst/>
                          <a:latin typeface="+mn-lt"/>
                          <a:ea typeface="+mn-ea"/>
                          <a:cs typeface="+mn-cs"/>
                        </a:rPr>
                        <a:t>(Developmental Eclectic Approach to Language Learning)</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Initiated Early intervention program for children suffering with language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r>
                        <a:rPr lang="en-IN" dirty="0"/>
                        <a:t> </a:t>
                      </a:r>
                    </a:p>
                  </a:txBody>
                  <a:tcPr/>
                </a:tc>
                <a:extLst>
                  <a:ext uri="{0D108BD9-81ED-4DB2-BD59-A6C34878D82A}">
                    <a16:rowId xmlns:a16="http://schemas.microsoft.com/office/drawing/2014/main" val="3813889332"/>
                  </a:ext>
                </a:extLst>
              </a:tr>
            </a:tbl>
          </a:graphicData>
        </a:graphic>
      </p:graphicFrame>
    </p:spTree>
    <p:extLst>
      <p:ext uri="{BB962C8B-B14F-4D97-AF65-F5344CB8AC3E}">
        <p14:creationId xmlns:p14="http://schemas.microsoft.com/office/powerpoint/2010/main" val="1456491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21F85-66DD-F629-B787-8B49C04EB22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Software Requirements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9E3E46-01F1-59F4-A6D7-010D49984894}"/>
              </a:ext>
            </a:extLst>
          </p:cNvPr>
          <p:cNvSpPr>
            <a:spLocks noGrp="1"/>
          </p:cNvSpPr>
          <p:nvPr>
            <p:ph idx="1"/>
          </p:nvPr>
        </p:nvSpPr>
        <p:spPr/>
        <p:txBody>
          <a:bodyPr>
            <a:normAutofit/>
          </a:bodyPr>
          <a:lstStyle/>
          <a:p>
            <a:pPr algn="just">
              <a:lnSpc>
                <a:spcPct val="106000"/>
              </a:lnSpc>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VS code editor</a:t>
            </a:r>
          </a:p>
          <a:p>
            <a:pPr algn="just">
              <a:lnSpc>
                <a:spcPct val="106000"/>
              </a:lnSpc>
            </a:pPr>
            <a:r>
              <a:rPr lang="en-IN" sz="2800" dirty="0" err="1">
                <a:effectLst/>
                <a:latin typeface="Times New Roman" panose="02020603050405020304" pitchFamily="18" charset="0"/>
                <a:ea typeface="Calibri" panose="020F0502020204030204" pitchFamily="34" charset="0"/>
                <a:cs typeface="Times New Roman" panose="02020603050405020304" pitchFamily="18" charset="0"/>
              </a:rPr>
              <a:t>Mysql</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6000"/>
              </a:lnSpc>
            </a:pPr>
            <a:r>
              <a:rPr lang="en-IN" dirty="0" err="1">
                <a:latin typeface="Times New Roman" panose="02020603050405020304" pitchFamily="18" charset="0"/>
                <a:ea typeface="Calibri" panose="020F0502020204030204" pitchFamily="34" charset="0"/>
                <a:cs typeface="Times New Roman" panose="02020603050405020304" pitchFamily="18" charset="0"/>
              </a:rPr>
              <a:t>Xampp</a:t>
            </a:r>
            <a:r>
              <a:rPr lang="en-IN" dirty="0">
                <a:latin typeface="Times New Roman" panose="02020603050405020304" pitchFamily="18" charset="0"/>
                <a:ea typeface="Calibri" panose="020F0502020204030204" pitchFamily="34" charset="0"/>
                <a:cs typeface="Times New Roman" panose="02020603050405020304" pitchFamily="18" charset="0"/>
              </a:rPr>
              <a:t> server</a:t>
            </a:r>
          </a:p>
          <a:p>
            <a:pPr marL="0" indent="0" algn="just">
              <a:lnSpc>
                <a:spcPct val="106000"/>
              </a:lnSpc>
              <a:buNone/>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6000"/>
              </a:lnSpc>
              <a:buNone/>
            </a:pPr>
            <a:r>
              <a:rPr lang="en-IN" b="1" dirty="0">
                <a:latin typeface="Times New Roman" panose="02020603050405020304" pitchFamily="18" charset="0"/>
                <a:ea typeface="Calibri" panose="020F0502020204030204" pitchFamily="34" charset="0"/>
                <a:cs typeface="Times New Roman" panose="02020603050405020304" pitchFamily="18" charset="0"/>
              </a:rPr>
              <a:t>Technologies Used:</a:t>
            </a:r>
          </a:p>
          <a:p>
            <a:pPr marL="0" indent="0" algn="just">
              <a:lnSpc>
                <a:spcPct val="106000"/>
              </a:lnSpc>
              <a:buNone/>
            </a:pPr>
            <a:r>
              <a:rPr lang="en-IN" dirty="0">
                <a:latin typeface="Times New Roman" panose="02020603050405020304" pitchFamily="18" charset="0"/>
                <a:ea typeface="Calibri" panose="020F0502020204030204" pitchFamily="34" charset="0"/>
                <a:cs typeface="Times New Roman" panose="02020603050405020304" pitchFamily="18" charset="0"/>
              </a:rPr>
              <a:t>HTML , CSS , Bootstrap, PHP</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6000"/>
              </a:lnSpc>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60897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DA3B9B-BCBA-DCEE-5090-B15387458541}"/>
              </a:ext>
            </a:extLst>
          </p:cNvPr>
          <p:cNvSpPr txBox="1"/>
          <p:nvPr/>
        </p:nvSpPr>
        <p:spPr>
          <a:xfrm>
            <a:off x="257451" y="204186"/>
            <a:ext cx="4500979" cy="523220"/>
          </a:xfrm>
          <a:prstGeom prst="rect">
            <a:avLst/>
          </a:prstGeom>
          <a:noFill/>
        </p:spPr>
        <p:txBody>
          <a:bodyPr wrap="square" rtlCol="0">
            <a:spAutoFit/>
          </a:bodyPr>
          <a:lstStyle/>
          <a:p>
            <a:r>
              <a:rPr lang="en-IN" sz="2800" dirty="0"/>
              <a:t>Architecture Diagram</a:t>
            </a:r>
          </a:p>
        </p:txBody>
      </p:sp>
      <p:pic>
        <p:nvPicPr>
          <p:cNvPr id="3" name="Picture 2">
            <a:extLst>
              <a:ext uri="{FF2B5EF4-FFF2-40B4-BE49-F238E27FC236}">
                <a16:creationId xmlns:a16="http://schemas.microsoft.com/office/drawing/2014/main" id="{2D7CC567-FD6A-2BFE-E1AC-CBC6D3720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2761"/>
            <a:ext cx="12192000" cy="5052477"/>
          </a:xfrm>
          <a:prstGeom prst="rect">
            <a:avLst/>
          </a:prstGeom>
        </p:spPr>
      </p:pic>
    </p:spTree>
    <p:extLst>
      <p:ext uri="{BB962C8B-B14F-4D97-AF65-F5344CB8AC3E}">
        <p14:creationId xmlns:p14="http://schemas.microsoft.com/office/powerpoint/2010/main" val="3246624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7386</TotalTime>
  <Words>1494</Words>
  <Application>Microsoft Office PowerPoint</Application>
  <PresentationFormat>Widescreen</PresentationFormat>
  <Paragraphs>119</Paragraphs>
  <Slides>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Arial</vt:lpstr>
      <vt:lpstr>Calibri</vt:lpstr>
      <vt:lpstr>Calibri Light</vt:lpstr>
      <vt:lpstr>Times New Roman</vt:lpstr>
      <vt:lpstr>Office Theme</vt:lpstr>
      <vt:lpstr>A Web portal for providing assistance to Autistic Children </vt:lpstr>
      <vt:lpstr>Objective</vt:lpstr>
      <vt:lpstr>Abstract</vt:lpstr>
      <vt:lpstr>Introduction</vt:lpstr>
      <vt:lpstr>PowerPoint Presentation</vt:lpstr>
      <vt:lpstr>PowerPoint Presentation</vt:lpstr>
      <vt:lpstr>Literature Survey</vt:lpstr>
      <vt:lpstr>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18-737-047_SONALI GODAVARTHY</dc:creator>
  <cp:lastModifiedBy>17-737-011_Lendale Deepthi</cp:lastModifiedBy>
  <cp:revision>393</cp:revision>
  <dcterms:created xsi:type="dcterms:W3CDTF">2022-02-08T04:01:20Z</dcterms:created>
  <dcterms:modified xsi:type="dcterms:W3CDTF">2022-06-07T04:48:33Z</dcterms:modified>
</cp:coreProperties>
</file>